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378" r:id="rId2"/>
    <p:sldId id="420" r:id="rId3"/>
    <p:sldId id="419" r:id="rId4"/>
    <p:sldId id="421" r:id="rId5"/>
    <p:sldId id="422" r:id="rId6"/>
    <p:sldId id="423" r:id="rId7"/>
    <p:sldId id="431" r:id="rId8"/>
    <p:sldId id="424" r:id="rId9"/>
    <p:sldId id="427" r:id="rId10"/>
    <p:sldId id="428" r:id="rId11"/>
    <p:sldId id="430" r:id="rId12"/>
    <p:sldId id="429" r:id="rId13"/>
    <p:sldId id="409" r:id="rId14"/>
    <p:sldId id="433" r:id="rId15"/>
    <p:sldId id="39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3C"/>
    <a:srgbClr val="464F55"/>
    <a:srgbClr val="FFD100"/>
    <a:srgbClr val="8BD3E6"/>
    <a:srgbClr val="D2D755"/>
    <a:srgbClr val="DBDBDD"/>
    <a:srgbClr val="007096"/>
    <a:srgbClr val="5E6A71"/>
    <a:srgbClr val="FDBF57"/>
    <a:srgbClr val="D5D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1" autoAdjust="0"/>
    <p:restoredTop sz="83841" autoAdjust="0"/>
  </p:normalViewPr>
  <p:slideViewPr>
    <p:cSldViewPr snapToGrid="0" snapToObjects="1">
      <p:cViewPr varScale="1">
        <p:scale>
          <a:sx n="94" d="100"/>
          <a:sy n="94" d="100"/>
        </p:scale>
        <p:origin x="2552" y="192"/>
      </p:cViewPr>
      <p:guideLst>
        <p:guide orient="horz" pos="213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F9940-65CE-D644-8732-2EEB0718611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897F824-B0DF-444D-A032-F9BB8A7C7F24}">
      <dgm:prSet custT="1"/>
      <dgm:spPr/>
      <dgm:t>
        <a:bodyPr/>
        <a:lstStyle/>
        <a:p>
          <a:pPr algn="l"/>
          <a:r>
            <a:rPr lang="en-CA" sz="1600" b="0" i="0" dirty="0"/>
            <a:t>Other actuators similar to the stepper motor can be used for opening and closing of windows, doors, </a:t>
          </a:r>
          <a:r>
            <a:rPr lang="en-CA" sz="1600" b="0" i="0" dirty="0" err="1"/>
            <a:t>etc</a:t>
          </a:r>
          <a:r>
            <a:rPr lang="en-CA" sz="1600" b="0" i="0" dirty="0"/>
            <a:t> with the help of desired sensors</a:t>
          </a:r>
          <a:endParaRPr lang="en-CA" sz="1600" dirty="0"/>
        </a:p>
      </dgm:t>
    </dgm:pt>
    <dgm:pt modelId="{7E2AC979-EAB3-6940-A16E-717E9A3E1825}" type="parTrans" cxnId="{DABC000C-B92A-F643-AE30-E1C9103F2D14}">
      <dgm:prSet/>
      <dgm:spPr/>
      <dgm:t>
        <a:bodyPr/>
        <a:lstStyle/>
        <a:p>
          <a:endParaRPr lang="en-GB"/>
        </a:p>
      </dgm:t>
    </dgm:pt>
    <dgm:pt modelId="{EAB539D0-F5D8-FF47-9602-96312589205A}" type="sibTrans" cxnId="{DABC000C-B92A-F643-AE30-E1C9103F2D14}">
      <dgm:prSet/>
      <dgm:spPr/>
      <dgm:t>
        <a:bodyPr/>
        <a:lstStyle/>
        <a:p>
          <a:endParaRPr lang="en-GB"/>
        </a:p>
      </dgm:t>
    </dgm:pt>
    <dgm:pt modelId="{253AE85D-70ED-C04D-AC1E-BFBFFA19779E}">
      <dgm:prSet custT="1"/>
      <dgm:spPr/>
      <dgm:t>
        <a:bodyPr/>
        <a:lstStyle/>
        <a:p>
          <a:pPr algn="l"/>
          <a:r>
            <a:rPr lang="en-CA" sz="1600" dirty="0"/>
            <a:t>This system can serve excellent purpose for monitoring the room of a newly born child</a:t>
          </a:r>
        </a:p>
      </dgm:t>
    </dgm:pt>
    <dgm:pt modelId="{9E0E8B20-2DC7-344C-A516-5C4D54A92942}" type="parTrans" cxnId="{A641A462-BA96-334B-B057-E48E71321566}">
      <dgm:prSet/>
      <dgm:spPr/>
      <dgm:t>
        <a:bodyPr/>
        <a:lstStyle/>
        <a:p>
          <a:endParaRPr lang="en-GB"/>
        </a:p>
      </dgm:t>
    </dgm:pt>
    <dgm:pt modelId="{99883D6C-A56E-0240-9358-43D172CCC1BA}" type="sibTrans" cxnId="{A641A462-BA96-334B-B057-E48E71321566}">
      <dgm:prSet/>
      <dgm:spPr/>
      <dgm:t>
        <a:bodyPr/>
        <a:lstStyle/>
        <a:p>
          <a:endParaRPr lang="en-GB"/>
        </a:p>
      </dgm:t>
    </dgm:pt>
    <dgm:pt modelId="{9662A590-D427-4F45-A49A-45A99631669B}">
      <dgm:prSet custT="1"/>
      <dgm:spPr>
        <a:ln>
          <a:noFill/>
        </a:ln>
      </dgm:spPr>
      <dgm:t>
        <a:bodyPr/>
        <a:lstStyle/>
        <a:p>
          <a:pPr algn="l"/>
          <a:r>
            <a:rPr lang="en-CA" sz="1600" dirty="0"/>
            <a:t>Automated system for thermostat control in the house </a:t>
          </a:r>
        </a:p>
      </dgm:t>
    </dgm:pt>
    <dgm:pt modelId="{6E897990-8657-7F43-9DC3-5DF4BBCAB618}" type="sibTrans" cxnId="{F0D182F1-3028-224B-8A63-BA76C0FF3ECD}">
      <dgm:prSet/>
      <dgm:spPr/>
      <dgm:t>
        <a:bodyPr/>
        <a:lstStyle/>
        <a:p>
          <a:endParaRPr lang="en-GB"/>
        </a:p>
      </dgm:t>
    </dgm:pt>
    <dgm:pt modelId="{D545733F-D3CA-FE4B-941C-6AE4A16A59E7}" type="parTrans" cxnId="{F0D182F1-3028-224B-8A63-BA76C0FF3ECD}">
      <dgm:prSet/>
      <dgm:spPr/>
      <dgm:t>
        <a:bodyPr/>
        <a:lstStyle/>
        <a:p>
          <a:endParaRPr lang="en-GB"/>
        </a:p>
      </dgm:t>
    </dgm:pt>
    <dgm:pt modelId="{5994950D-E3E7-E944-8C13-952B07A309A1}">
      <dgm:prSet custT="1"/>
      <dgm:spPr/>
      <dgm:t>
        <a:bodyPr/>
        <a:lstStyle/>
        <a:p>
          <a:pPr algn="l"/>
          <a:r>
            <a:rPr lang="en-CA" sz="1600" b="0" i="0" dirty="0"/>
            <a:t>Additional control of LED and Fan with the help of a mobile/ web application</a:t>
          </a:r>
          <a:endParaRPr lang="en-CA" sz="1600" dirty="0"/>
        </a:p>
      </dgm:t>
    </dgm:pt>
    <dgm:pt modelId="{9F6701FF-CEA2-6F4D-9E98-EBDD9D1B170A}" type="sibTrans" cxnId="{22C56E93-78DE-5A41-AD2F-8A9343FB4E15}">
      <dgm:prSet/>
      <dgm:spPr/>
      <dgm:t>
        <a:bodyPr/>
        <a:lstStyle/>
        <a:p>
          <a:endParaRPr lang="en-GB"/>
        </a:p>
      </dgm:t>
    </dgm:pt>
    <dgm:pt modelId="{FA52521D-4272-1741-8BCF-D688DA99EE8B}" type="parTrans" cxnId="{22C56E93-78DE-5A41-AD2F-8A9343FB4E15}">
      <dgm:prSet/>
      <dgm:spPr/>
      <dgm:t>
        <a:bodyPr/>
        <a:lstStyle/>
        <a:p>
          <a:endParaRPr lang="en-GB"/>
        </a:p>
      </dgm:t>
    </dgm:pt>
    <dgm:pt modelId="{6E027C2C-7334-4D42-98EA-5BF3C42B6427}" type="pres">
      <dgm:prSet presAssocID="{C2AF9940-65CE-D644-8732-2EEB07186113}" presName="linearFlow" presStyleCnt="0">
        <dgm:presLayoutVars>
          <dgm:dir/>
          <dgm:resizeHandles val="exact"/>
        </dgm:presLayoutVars>
      </dgm:prSet>
      <dgm:spPr/>
    </dgm:pt>
    <dgm:pt modelId="{7EFCCAAC-3B01-A24E-8C6E-2897C92670DC}" type="pres">
      <dgm:prSet presAssocID="{5994950D-E3E7-E944-8C13-952B07A309A1}" presName="composite" presStyleCnt="0"/>
      <dgm:spPr/>
    </dgm:pt>
    <dgm:pt modelId="{3F71F3E8-7F85-1D45-9C5F-DD06096F63F4}" type="pres">
      <dgm:prSet presAssocID="{5994950D-E3E7-E944-8C13-952B07A309A1}" presName="imgShp" presStyleLbl="fgImgPlace1" presStyleIdx="0" presStyleCnt="4" custLinFactX="87312" custLinFactY="100000" custLinFactNeighborX="100000" custLinFactNeighborY="162186"/>
      <dgm:spPr>
        <a:noFill/>
        <a:ln>
          <a:noFill/>
        </a:ln>
      </dgm:spPr>
    </dgm:pt>
    <dgm:pt modelId="{FA1ACACF-B8C4-F646-ACAB-97F72C4DA55C}" type="pres">
      <dgm:prSet presAssocID="{5994950D-E3E7-E944-8C13-952B07A309A1}" presName="txShp" presStyleLbl="node1" presStyleIdx="0" presStyleCnt="4" custScaleX="150376" custScaleY="55598" custLinFactNeighborX="0" custLinFactNeighborY="-19702">
        <dgm:presLayoutVars>
          <dgm:bulletEnabled val="1"/>
        </dgm:presLayoutVars>
      </dgm:prSet>
      <dgm:spPr/>
    </dgm:pt>
    <dgm:pt modelId="{567C6431-6C44-A640-A0F5-DDBAB46C8920}" type="pres">
      <dgm:prSet presAssocID="{9F6701FF-CEA2-6F4D-9E98-EBDD9D1B170A}" presName="spacing" presStyleCnt="0"/>
      <dgm:spPr/>
    </dgm:pt>
    <dgm:pt modelId="{264CDCF9-5573-2D48-8920-0C168732FC90}" type="pres">
      <dgm:prSet presAssocID="{3897F824-B0DF-444D-A032-F9BB8A7C7F24}" presName="composite" presStyleCnt="0"/>
      <dgm:spPr/>
    </dgm:pt>
    <dgm:pt modelId="{BC4B5981-4978-7B41-899E-6FA44F854785}" type="pres">
      <dgm:prSet presAssocID="{3897F824-B0DF-444D-A032-F9BB8A7C7F24}" presName="imgShp" presStyleLbl="fgImgPlace1" presStyleIdx="1" presStyleCnt="4" custFlipVert="1" custFlipHor="1" custScaleX="11722" custScaleY="33310" custLinFactX="200000" custLinFactY="20841" custLinFactNeighborX="217075" custLinFactNeighborY="100000"/>
      <dgm:spPr>
        <a:noFill/>
        <a:ln>
          <a:noFill/>
        </a:ln>
      </dgm:spPr>
    </dgm:pt>
    <dgm:pt modelId="{C0F66DC3-1997-4E4A-BF9F-703BA0511DCA}" type="pres">
      <dgm:prSet presAssocID="{3897F824-B0DF-444D-A032-F9BB8A7C7F24}" presName="txShp" presStyleLbl="node1" presStyleIdx="1" presStyleCnt="4" custScaleX="150376" custScaleY="69433" custLinFactNeighborX="-333" custLinFactNeighborY="-55909">
        <dgm:presLayoutVars>
          <dgm:bulletEnabled val="1"/>
        </dgm:presLayoutVars>
      </dgm:prSet>
      <dgm:spPr/>
    </dgm:pt>
    <dgm:pt modelId="{2A62B30F-530F-3B47-BBA1-0B3E05CF70E3}" type="pres">
      <dgm:prSet presAssocID="{EAB539D0-F5D8-FF47-9602-96312589205A}" presName="spacing" presStyleCnt="0"/>
      <dgm:spPr/>
    </dgm:pt>
    <dgm:pt modelId="{53AA8CDB-811D-BF4E-9DB4-F381036CA27A}" type="pres">
      <dgm:prSet presAssocID="{253AE85D-70ED-C04D-AC1E-BFBFFA19779E}" presName="composite" presStyleCnt="0"/>
      <dgm:spPr/>
    </dgm:pt>
    <dgm:pt modelId="{5239A513-F8E3-5E46-AB49-6A30DEC1B08C}" type="pres">
      <dgm:prSet presAssocID="{253AE85D-70ED-C04D-AC1E-BFBFFA19779E}" presName="imgShp" presStyleLbl="fgImgPlace1" presStyleIdx="2" presStyleCnt="4" custFlipVert="1" custFlipHor="1" custScaleX="58310" custScaleY="59900" custLinFactX="54902" custLinFactY="44232" custLinFactNeighborX="100000" custLinFactNeighborY="100000"/>
      <dgm:spPr>
        <a:noFill/>
        <a:ln>
          <a:noFill/>
        </a:ln>
      </dgm:spPr>
    </dgm:pt>
    <dgm:pt modelId="{5A27389C-AAF0-FB48-9D7D-71F31A84428C}" type="pres">
      <dgm:prSet presAssocID="{253AE85D-70ED-C04D-AC1E-BFBFFA19779E}" presName="txShp" presStyleLbl="node1" presStyleIdx="2" presStyleCnt="4" custScaleX="150376" custScaleY="50919" custLinFactNeighborX="0" custLinFactNeighborY="-72050">
        <dgm:presLayoutVars>
          <dgm:bulletEnabled val="1"/>
        </dgm:presLayoutVars>
      </dgm:prSet>
      <dgm:spPr/>
    </dgm:pt>
    <dgm:pt modelId="{C5150B98-37E3-0D48-B065-C43FA15A617C}" type="pres">
      <dgm:prSet presAssocID="{99883D6C-A56E-0240-9358-43D172CCC1BA}" presName="spacing" presStyleCnt="0"/>
      <dgm:spPr/>
    </dgm:pt>
    <dgm:pt modelId="{AB1FF425-4EC0-AF49-BCF9-418E7815A81D}" type="pres">
      <dgm:prSet presAssocID="{9662A590-D427-4F45-A49A-45A99631669B}" presName="composite" presStyleCnt="0"/>
      <dgm:spPr/>
    </dgm:pt>
    <dgm:pt modelId="{ED19CA9C-3803-A344-B676-417241411B6C}" type="pres">
      <dgm:prSet presAssocID="{9662A590-D427-4F45-A49A-45A99631669B}" presName="imgShp" presStyleLbl="fgImgPlace1" presStyleIdx="3" presStyleCnt="4" custFlipVert="0" custFlipHor="1" custScaleX="28477" custScaleY="48728" custLinFactX="261032" custLinFactNeighborX="300000" custLinFactNeighborY="54462"/>
      <dgm:spPr>
        <a:noFill/>
        <a:ln>
          <a:noFill/>
        </a:ln>
      </dgm:spPr>
    </dgm:pt>
    <dgm:pt modelId="{ED19FC53-E7BA-C148-ABA3-E2E66A166333}" type="pres">
      <dgm:prSet presAssocID="{9662A590-D427-4F45-A49A-45A99631669B}" presName="txShp" presStyleLbl="node1" presStyleIdx="3" presStyleCnt="4" custScaleX="150376" custScaleY="45420" custLinFactNeighborX="-333" custLinFactNeighborY="-91835">
        <dgm:presLayoutVars>
          <dgm:bulletEnabled val="1"/>
        </dgm:presLayoutVars>
      </dgm:prSet>
      <dgm:spPr/>
    </dgm:pt>
  </dgm:ptLst>
  <dgm:cxnLst>
    <dgm:cxn modelId="{D7D65103-0588-D044-A7E2-8A21EE8A9C2C}" type="presOf" srcId="{3897F824-B0DF-444D-A032-F9BB8A7C7F24}" destId="{C0F66DC3-1997-4E4A-BF9F-703BA0511DCA}" srcOrd="0" destOrd="0" presId="urn:microsoft.com/office/officeart/2005/8/layout/vList3"/>
    <dgm:cxn modelId="{DABC000C-B92A-F643-AE30-E1C9103F2D14}" srcId="{C2AF9940-65CE-D644-8732-2EEB07186113}" destId="{3897F824-B0DF-444D-A032-F9BB8A7C7F24}" srcOrd="1" destOrd="0" parTransId="{7E2AC979-EAB3-6940-A16E-717E9A3E1825}" sibTransId="{EAB539D0-F5D8-FF47-9602-96312589205A}"/>
    <dgm:cxn modelId="{F1D8D14D-C9D0-3143-8660-6DD17C5E4D79}" type="presOf" srcId="{9662A590-D427-4F45-A49A-45A99631669B}" destId="{ED19FC53-E7BA-C148-ABA3-E2E66A166333}" srcOrd="0" destOrd="0" presId="urn:microsoft.com/office/officeart/2005/8/layout/vList3"/>
    <dgm:cxn modelId="{5FDA595C-9197-1540-B3D8-E9C63CA17B82}" type="presOf" srcId="{C2AF9940-65CE-D644-8732-2EEB07186113}" destId="{6E027C2C-7334-4D42-98EA-5BF3C42B6427}" srcOrd="0" destOrd="0" presId="urn:microsoft.com/office/officeart/2005/8/layout/vList3"/>
    <dgm:cxn modelId="{A641A462-BA96-334B-B057-E48E71321566}" srcId="{C2AF9940-65CE-D644-8732-2EEB07186113}" destId="{253AE85D-70ED-C04D-AC1E-BFBFFA19779E}" srcOrd="2" destOrd="0" parTransId="{9E0E8B20-2DC7-344C-A516-5C4D54A92942}" sibTransId="{99883D6C-A56E-0240-9358-43D172CCC1BA}"/>
    <dgm:cxn modelId="{22C56E93-78DE-5A41-AD2F-8A9343FB4E15}" srcId="{C2AF9940-65CE-D644-8732-2EEB07186113}" destId="{5994950D-E3E7-E944-8C13-952B07A309A1}" srcOrd="0" destOrd="0" parTransId="{FA52521D-4272-1741-8BCF-D688DA99EE8B}" sibTransId="{9F6701FF-CEA2-6F4D-9E98-EBDD9D1B170A}"/>
    <dgm:cxn modelId="{F5382DA9-2235-9E49-9F5D-833268A995B1}" type="presOf" srcId="{253AE85D-70ED-C04D-AC1E-BFBFFA19779E}" destId="{5A27389C-AAF0-FB48-9D7D-71F31A84428C}" srcOrd="0" destOrd="0" presId="urn:microsoft.com/office/officeart/2005/8/layout/vList3"/>
    <dgm:cxn modelId="{9F5A9EAA-20E0-AA45-B635-D0602DD83888}" type="presOf" srcId="{5994950D-E3E7-E944-8C13-952B07A309A1}" destId="{FA1ACACF-B8C4-F646-ACAB-97F72C4DA55C}" srcOrd="0" destOrd="0" presId="urn:microsoft.com/office/officeart/2005/8/layout/vList3"/>
    <dgm:cxn modelId="{F0D182F1-3028-224B-8A63-BA76C0FF3ECD}" srcId="{C2AF9940-65CE-D644-8732-2EEB07186113}" destId="{9662A590-D427-4F45-A49A-45A99631669B}" srcOrd="3" destOrd="0" parTransId="{D545733F-D3CA-FE4B-941C-6AE4A16A59E7}" sibTransId="{6E897990-8657-7F43-9DC3-5DF4BBCAB618}"/>
    <dgm:cxn modelId="{85672DE3-9480-5640-8BDE-E27D9B551F43}" type="presParOf" srcId="{6E027C2C-7334-4D42-98EA-5BF3C42B6427}" destId="{7EFCCAAC-3B01-A24E-8C6E-2897C92670DC}" srcOrd="0" destOrd="0" presId="urn:microsoft.com/office/officeart/2005/8/layout/vList3"/>
    <dgm:cxn modelId="{B579B5EB-D893-EF42-B484-CF8E002D30EE}" type="presParOf" srcId="{7EFCCAAC-3B01-A24E-8C6E-2897C92670DC}" destId="{3F71F3E8-7F85-1D45-9C5F-DD06096F63F4}" srcOrd="0" destOrd="0" presId="urn:microsoft.com/office/officeart/2005/8/layout/vList3"/>
    <dgm:cxn modelId="{9F3EF909-43BF-5D40-AA18-B64EB7A5ED8E}" type="presParOf" srcId="{7EFCCAAC-3B01-A24E-8C6E-2897C92670DC}" destId="{FA1ACACF-B8C4-F646-ACAB-97F72C4DA55C}" srcOrd="1" destOrd="0" presId="urn:microsoft.com/office/officeart/2005/8/layout/vList3"/>
    <dgm:cxn modelId="{974CF6C8-FE39-274B-8E14-7F124238D2C7}" type="presParOf" srcId="{6E027C2C-7334-4D42-98EA-5BF3C42B6427}" destId="{567C6431-6C44-A640-A0F5-DDBAB46C8920}" srcOrd="1" destOrd="0" presId="urn:microsoft.com/office/officeart/2005/8/layout/vList3"/>
    <dgm:cxn modelId="{8908DD47-DE14-9640-95AE-00483188838D}" type="presParOf" srcId="{6E027C2C-7334-4D42-98EA-5BF3C42B6427}" destId="{264CDCF9-5573-2D48-8920-0C168732FC90}" srcOrd="2" destOrd="0" presId="urn:microsoft.com/office/officeart/2005/8/layout/vList3"/>
    <dgm:cxn modelId="{DB1B0EB7-7377-7C4F-A6DA-25541D1F8211}" type="presParOf" srcId="{264CDCF9-5573-2D48-8920-0C168732FC90}" destId="{BC4B5981-4978-7B41-899E-6FA44F854785}" srcOrd="0" destOrd="0" presId="urn:microsoft.com/office/officeart/2005/8/layout/vList3"/>
    <dgm:cxn modelId="{A0378133-363F-924A-9FB9-C29C3530EA4D}" type="presParOf" srcId="{264CDCF9-5573-2D48-8920-0C168732FC90}" destId="{C0F66DC3-1997-4E4A-BF9F-703BA0511DCA}" srcOrd="1" destOrd="0" presId="urn:microsoft.com/office/officeart/2005/8/layout/vList3"/>
    <dgm:cxn modelId="{FDA9DC83-5E58-2E4B-9371-8660A76F04C6}" type="presParOf" srcId="{6E027C2C-7334-4D42-98EA-5BF3C42B6427}" destId="{2A62B30F-530F-3B47-BBA1-0B3E05CF70E3}" srcOrd="3" destOrd="0" presId="urn:microsoft.com/office/officeart/2005/8/layout/vList3"/>
    <dgm:cxn modelId="{F4A5A0B4-50E7-A041-BA05-2788C5382557}" type="presParOf" srcId="{6E027C2C-7334-4D42-98EA-5BF3C42B6427}" destId="{53AA8CDB-811D-BF4E-9DB4-F381036CA27A}" srcOrd="4" destOrd="0" presId="urn:microsoft.com/office/officeart/2005/8/layout/vList3"/>
    <dgm:cxn modelId="{C2E8E5DA-5280-B94C-935D-6BA36DB26E0F}" type="presParOf" srcId="{53AA8CDB-811D-BF4E-9DB4-F381036CA27A}" destId="{5239A513-F8E3-5E46-AB49-6A30DEC1B08C}" srcOrd="0" destOrd="0" presId="urn:microsoft.com/office/officeart/2005/8/layout/vList3"/>
    <dgm:cxn modelId="{3253C4CB-6EAC-A947-8E58-3794738E5B4F}" type="presParOf" srcId="{53AA8CDB-811D-BF4E-9DB4-F381036CA27A}" destId="{5A27389C-AAF0-FB48-9D7D-71F31A84428C}" srcOrd="1" destOrd="0" presId="urn:microsoft.com/office/officeart/2005/8/layout/vList3"/>
    <dgm:cxn modelId="{8B688BCF-CFC9-9E47-854C-D02C67A8AA16}" type="presParOf" srcId="{6E027C2C-7334-4D42-98EA-5BF3C42B6427}" destId="{C5150B98-37E3-0D48-B065-C43FA15A617C}" srcOrd="5" destOrd="0" presId="urn:microsoft.com/office/officeart/2005/8/layout/vList3"/>
    <dgm:cxn modelId="{760AE8BF-BF9B-EA4D-8C85-87C895D6F410}" type="presParOf" srcId="{6E027C2C-7334-4D42-98EA-5BF3C42B6427}" destId="{AB1FF425-4EC0-AF49-BCF9-418E7815A81D}" srcOrd="6" destOrd="0" presId="urn:microsoft.com/office/officeart/2005/8/layout/vList3"/>
    <dgm:cxn modelId="{FAF51CC0-FBE1-C546-971C-F2F37C6F8840}" type="presParOf" srcId="{AB1FF425-4EC0-AF49-BCF9-418E7815A81D}" destId="{ED19CA9C-3803-A344-B676-417241411B6C}" srcOrd="0" destOrd="0" presId="urn:microsoft.com/office/officeart/2005/8/layout/vList3"/>
    <dgm:cxn modelId="{9A6EFEC2-DF9D-BA4A-AD55-CAC69441BBB1}" type="presParOf" srcId="{AB1FF425-4EC0-AF49-BCF9-418E7815A81D}" destId="{ED19FC53-E7BA-C148-ABA3-E2E66A16633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ACACF-B8C4-F646-ACAB-97F72C4DA55C}">
      <dsp:nvSpPr>
        <dsp:cNvPr id="0" name=""/>
        <dsp:cNvSpPr/>
      </dsp:nvSpPr>
      <dsp:spPr>
        <a:xfrm rot="10800000">
          <a:off x="-1" y="30983"/>
          <a:ext cx="8781054" cy="68598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084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 dirty="0"/>
            <a:t>Additional control of LED and Fan with the help of a mobile/ web application</a:t>
          </a:r>
          <a:endParaRPr lang="en-CA" sz="1600" kern="1200" dirty="0"/>
        </a:p>
      </dsp:txBody>
      <dsp:txXfrm rot="10800000">
        <a:off x="171495" y="30983"/>
        <a:ext cx="8609558" cy="685983"/>
      </dsp:txXfrm>
    </dsp:sp>
    <dsp:sp modelId="{3F71F3E8-7F85-1D45-9C5F-DD06096F63F4}">
      <dsp:nvSpPr>
        <dsp:cNvPr id="0" name=""/>
        <dsp:cNvSpPr/>
      </dsp:nvSpPr>
      <dsp:spPr>
        <a:xfrm>
          <a:off x="3165019" y="3235074"/>
          <a:ext cx="1233827" cy="1233827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66DC3-1997-4E4A-BF9F-703BA0511DCA}">
      <dsp:nvSpPr>
        <dsp:cNvPr id="0" name=""/>
        <dsp:cNvSpPr/>
      </dsp:nvSpPr>
      <dsp:spPr>
        <a:xfrm rot="10800000">
          <a:off x="-1" y="912464"/>
          <a:ext cx="8781054" cy="85668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084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 dirty="0"/>
            <a:t>Other actuators similar to the stepper motor can be used for opening and closing of windows, doors, </a:t>
          </a:r>
          <a:r>
            <a:rPr lang="en-CA" sz="1600" b="0" i="0" kern="1200" dirty="0" err="1"/>
            <a:t>etc</a:t>
          </a:r>
          <a:r>
            <a:rPr lang="en-CA" sz="1600" b="0" i="0" kern="1200" dirty="0"/>
            <a:t> with the help of desired sensors</a:t>
          </a:r>
          <a:endParaRPr lang="en-CA" sz="1600" kern="1200" dirty="0"/>
        </a:p>
      </dsp:txBody>
      <dsp:txXfrm rot="10800000">
        <a:off x="214170" y="912464"/>
        <a:ext cx="8566883" cy="856683"/>
      </dsp:txXfrm>
    </dsp:sp>
    <dsp:sp modelId="{BC4B5981-4978-7B41-899E-6FA44F854785}">
      <dsp:nvSpPr>
        <dsp:cNvPr id="0" name=""/>
        <dsp:cNvSpPr/>
      </dsp:nvSpPr>
      <dsp:spPr>
        <a:xfrm flipH="1" flipV="1">
          <a:off x="6544498" y="3316102"/>
          <a:ext cx="144629" cy="410988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7389C-AAF0-FB48-9D7D-71F31A84428C}">
      <dsp:nvSpPr>
        <dsp:cNvPr id="0" name=""/>
        <dsp:cNvSpPr/>
      </dsp:nvSpPr>
      <dsp:spPr>
        <a:xfrm rot="10800000">
          <a:off x="-1" y="1993707"/>
          <a:ext cx="8781054" cy="6282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084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This system can serve excellent purpose for monitoring the room of a newly born child</a:t>
          </a:r>
        </a:p>
      </dsp:txBody>
      <dsp:txXfrm rot="10800000">
        <a:off x="157062" y="1993707"/>
        <a:ext cx="8623991" cy="628252"/>
      </dsp:txXfrm>
    </dsp:sp>
    <dsp:sp modelId="{5239A513-F8E3-5E46-AB49-6A30DEC1B08C}">
      <dsp:nvSpPr>
        <dsp:cNvPr id="0" name=""/>
        <dsp:cNvSpPr/>
      </dsp:nvSpPr>
      <dsp:spPr>
        <a:xfrm flipH="1" flipV="1">
          <a:off x="3022327" y="3796952"/>
          <a:ext cx="719444" cy="73906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9FC53-E7BA-C148-ABA3-E2E66A166333}">
      <dsp:nvSpPr>
        <dsp:cNvPr id="0" name=""/>
        <dsp:cNvSpPr/>
      </dsp:nvSpPr>
      <dsp:spPr>
        <a:xfrm rot="10800000">
          <a:off x="-1" y="2821966"/>
          <a:ext cx="8781054" cy="5604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084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Automated system for thermostat control in the house </a:t>
          </a:r>
        </a:p>
      </dsp:txBody>
      <dsp:txXfrm rot="10800000">
        <a:off x="140100" y="2821966"/>
        <a:ext cx="8640953" cy="560404"/>
      </dsp:txXfrm>
    </dsp:sp>
    <dsp:sp modelId="{ED19CA9C-3803-A344-B676-417241411B6C}">
      <dsp:nvSpPr>
        <dsp:cNvPr id="0" name=""/>
        <dsp:cNvSpPr/>
      </dsp:nvSpPr>
      <dsp:spPr>
        <a:xfrm flipH="1">
          <a:off x="8217315" y="3934795"/>
          <a:ext cx="351357" cy="601219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9F3A7FF-300E-B84F-A2D0-CDCDE713DCB9}" type="datetimeFigureOut">
              <a:rPr lang="en-US" smtClean="0"/>
              <a:pPr/>
              <a:t>6/14/23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7C11621C-3EA7-C342-A130-13C6D43C8C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4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3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0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Image" descr="McMaster University Brighter World themed background image featuring overlayed circles, radiences and an image of the McMaster Iconic Archway">
            <a:extLst>
              <a:ext uri="{FF2B5EF4-FFF2-40B4-BE49-F238E27FC236}">
                <a16:creationId xmlns:a16="http://schemas.microsoft.com/office/drawing/2014/main" id="{B6EC7246-D40E-A849-88BF-8FEAEB18D2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407" r="12407" b="-251"/>
          <a:stretch/>
        </p:blipFill>
        <p:spPr>
          <a:xfrm>
            <a:off x="0" y="0"/>
            <a:ext cx="9144000" cy="6858025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ctrTitle"/>
          </p:nvPr>
        </p:nvSpPr>
        <p:spPr>
          <a:xfrm>
            <a:off x="2050791" y="778199"/>
            <a:ext cx="3957101" cy="2666171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Placeholder" descr="Master subtitle"/>
          <p:cNvSpPr>
            <a:spLocks noGrp="1"/>
          </p:cNvSpPr>
          <p:nvPr>
            <p:ph type="subTitle" idx="1"/>
          </p:nvPr>
        </p:nvSpPr>
        <p:spPr>
          <a:xfrm>
            <a:off x="2050791" y="3444370"/>
            <a:ext cx="3712940" cy="9116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Meeting Information" descr="Meering or Audience Data">
            <a:extLst>
              <a:ext uri="{FF2B5EF4-FFF2-40B4-BE49-F238E27FC236}">
                <a16:creationId xmlns:a16="http://schemas.microsoft.com/office/drawing/2014/main" id="{E4830579-3FC9-4C47-AF4E-DC02A16FCB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631" y="4212600"/>
            <a:ext cx="1364672" cy="135917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67">
                <a:solidFill>
                  <a:srgbClr val="464F55"/>
                </a:solidFill>
              </a:defRPr>
            </a:lvl1pPr>
            <a:lvl2pPr marL="457189" indent="0">
              <a:buNone/>
              <a:defRPr sz="1467"/>
            </a:lvl2pPr>
            <a:lvl3pPr marL="914377" indent="0">
              <a:buNone/>
              <a:defRPr sz="1467"/>
            </a:lvl3pPr>
            <a:lvl4pPr marL="1371566" indent="0">
              <a:buNone/>
              <a:defRPr sz="1467"/>
            </a:lvl4pPr>
            <a:lvl5pPr marL="1828754" indent="0">
              <a:buNone/>
              <a:defRPr sz="1467"/>
            </a:lvl5pPr>
          </a:lstStyle>
          <a:p>
            <a:pPr lvl="0"/>
            <a:r>
              <a:rPr lang="en-US" dirty="0"/>
              <a:t>Meeting or Audience Date</a:t>
            </a:r>
          </a:p>
        </p:txBody>
      </p:sp>
      <p:cxnSp>
        <p:nvCxnSpPr>
          <p:cNvPr id="13" name="Brighter World Divi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6214887"/>
            <a:ext cx="7710054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McMaster Logo" descr="McMaster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70" y="6200599"/>
            <a:ext cx="1019175" cy="561975"/>
          </a:xfrm>
          <a:prstGeom prst="rect">
            <a:avLst/>
          </a:prstGeom>
        </p:spPr>
      </p:pic>
      <p:pic>
        <p:nvPicPr>
          <p:cNvPr id="15" name="Brighter World Logo" descr="Brighter World Logo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9176" b="47"/>
          <a:stretch/>
        </p:blipFill>
        <p:spPr>
          <a:xfrm>
            <a:off x="200893" y="6460658"/>
            <a:ext cx="1136064" cy="136841"/>
          </a:xfrm>
          <a:prstGeom prst="rect">
            <a:avLst/>
          </a:prstGeom>
        </p:spPr>
      </p:pic>
      <p:sp>
        <p:nvSpPr>
          <p:cNvPr id="18" name="URL">
            <a:extLst>
              <a:ext uri="{FF2B5EF4-FFF2-40B4-BE49-F238E27FC236}">
                <a16:creationId xmlns:a16="http://schemas.microsoft.com/office/drawing/2014/main" id="{966BBFA2-FDBF-FA4A-9952-D71EB07DF1D7}"/>
              </a:ext>
            </a:extLst>
          </p:cNvPr>
          <p:cNvSpPr txBox="1"/>
          <p:nvPr userDrawn="1"/>
        </p:nvSpPr>
        <p:spPr>
          <a:xfrm>
            <a:off x="1277516" y="6365625"/>
            <a:ext cx="25047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spc="27" baseline="0" dirty="0">
                <a:latin typeface="Arial" panose="020B0604020202020204" pitchFamily="34" charset="0"/>
                <a:cs typeface="Arial" panose="020B0604020202020204" pitchFamily="34" charset="0"/>
              </a:rPr>
              <a:t>mcmaster.ca</a:t>
            </a:r>
          </a:p>
        </p:txBody>
      </p:sp>
    </p:spTree>
    <p:extLst>
      <p:ext uri="{BB962C8B-B14F-4D97-AF65-F5344CB8AC3E}">
        <p14:creationId xmlns:p14="http://schemas.microsoft.com/office/powerpoint/2010/main" val="141760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the picture icon to insert a picture. </a:t>
            </a:r>
            <a:br>
              <a:rPr lang="en-US" dirty="0"/>
            </a:br>
            <a:r>
              <a:rPr lang="en-US" dirty="0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3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Picture">
            <a:extLst>
              <a:ext uri="{FF2B5EF4-FFF2-40B4-BE49-F238E27FC236}">
                <a16:creationId xmlns:a16="http://schemas.microsoft.com/office/drawing/2014/main" id="{409D0A44-800A-1E41-B4A3-420085031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picture icon to insert a background picture. </a:t>
            </a:r>
            <a:br>
              <a:rPr lang="en-US" dirty="0"/>
            </a:br>
            <a:r>
              <a:rPr lang="en-US" dirty="0"/>
              <a:t>Make sure to include an image description by right </a:t>
            </a:r>
            <a:br>
              <a:rPr lang="en-US" dirty="0"/>
            </a:br>
            <a:r>
              <a:rPr lang="en-US" dirty="0"/>
              <a:t>clicking on your image and selecting ‘Edit Alt Text…’ </a:t>
            </a:r>
          </a:p>
          <a:p>
            <a:endParaRPr lang="en-US" dirty="0"/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79F78E7C-BD8A-B74C-8DDE-969A46B4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5293" y="278607"/>
            <a:ext cx="4169663" cy="416966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0BBB7F-73D8-794B-A9B5-A5869AB0A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8764" y="940271"/>
            <a:ext cx="2029237" cy="2753784"/>
          </a:xfrm>
        </p:spPr>
        <p:txBody>
          <a:bodyPr>
            <a:normAutofit/>
          </a:bodyPr>
          <a:lstStyle>
            <a:lvl1pPr>
              <a:lnSpc>
                <a:spcPct val="112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Name, </a:t>
            </a:r>
            <a:br>
              <a:rPr lang="en-US" dirty="0"/>
            </a:br>
            <a:r>
              <a:rPr lang="en-US" dirty="0"/>
              <a:t>Title, </a:t>
            </a:r>
            <a:br>
              <a:rPr lang="en-US" dirty="0"/>
            </a:br>
            <a:r>
              <a:rPr lang="en-US" dirty="0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421656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 Picture">
            <a:extLst>
              <a:ext uri="{FF2B5EF4-FFF2-40B4-BE49-F238E27FC236}">
                <a16:creationId xmlns:a16="http://schemas.microsoft.com/office/drawing/2014/main" id="{B5352B15-F5A1-3540-B5B6-E1513B58E0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picture icon to insert a background picture. </a:t>
            </a:r>
            <a:br>
              <a:rPr lang="en-US" dirty="0"/>
            </a:br>
            <a:r>
              <a:rPr lang="en-US" dirty="0"/>
              <a:t>Make sure to include an image description by right </a:t>
            </a:r>
            <a:br>
              <a:rPr lang="en-US" dirty="0"/>
            </a:br>
            <a:r>
              <a:rPr lang="en-US" dirty="0"/>
              <a:t>clicking on your image and selecting ‘Edit Alt Text…’ </a:t>
            </a:r>
          </a:p>
          <a:p>
            <a:endParaRPr lang="en-US" dirty="0"/>
          </a:p>
        </p:txBody>
      </p:sp>
      <p:sp>
        <p:nvSpPr>
          <p:cNvPr id="20" name="Background Circle">
            <a:extLst>
              <a:ext uri="{FF2B5EF4-FFF2-40B4-BE49-F238E27FC236}">
                <a16:creationId xmlns:a16="http://schemas.microsoft.com/office/drawing/2014/main" id="{5A2FA8D5-369B-C44D-90BE-9F100D869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2982" y="1185858"/>
            <a:ext cx="4090649" cy="409064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9F63A3-0BA1-094E-B7F9-F33A78C6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932" y="1552917"/>
            <a:ext cx="2707481" cy="1929348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Placeholder" descr="Master subtitle">
            <a:extLst>
              <a:ext uri="{FF2B5EF4-FFF2-40B4-BE49-F238E27FC236}">
                <a16:creationId xmlns:a16="http://schemas.microsoft.com/office/drawing/2014/main" id="{FC2F2E22-5550-2248-8176-512794DFA7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07932" y="3486884"/>
            <a:ext cx="2707481" cy="149128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0695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" descr="Slide title">
            <a:extLst>
              <a:ext uri="{FF2B5EF4-FFF2-40B4-BE49-F238E27FC236}">
                <a16:creationId xmlns:a16="http://schemas.microsoft.com/office/drawing/2014/main" id="{6BBD06D5-C1DC-E148-8EFB-74F86B11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4" y="1"/>
            <a:ext cx="8781051" cy="655383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658947"/>
            <a:ext cx="8780462" cy="753256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idx="1" hasCustomPrompt="1"/>
          </p:nvPr>
        </p:nvSpPr>
        <p:spPr>
          <a:xfrm>
            <a:off x="200894" y="1421441"/>
            <a:ext cx="8781051" cy="4536015"/>
          </a:xfrm>
        </p:spPr>
        <p:txBody>
          <a:bodyPr l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0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6C77D3C7-0799-4147-8E2C-FF0B1E17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4" y="1"/>
            <a:ext cx="8781051" cy="655383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658946"/>
            <a:ext cx="8780462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4" name="Right Content Placeholder"/>
          <p:cNvSpPr>
            <a:spLocks noGrp="1"/>
          </p:cNvSpPr>
          <p:nvPr>
            <p:ph sz="half" idx="2" hasCustomPrompt="1"/>
          </p:nvPr>
        </p:nvSpPr>
        <p:spPr>
          <a:xfrm>
            <a:off x="4648200" y="1600201"/>
            <a:ext cx="40386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1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F834383-94D0-7E4C-BCAE-DAC82995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4" y="1"/>
            <a:ext cx="8781051" cy="655383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658946"/>
            <a:ext cx="8780462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2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 Picture" descr="circle image collage depicting a rending of the human brain and a student smiling while reading a book beside a window">
            <a:extLst>
              <a:ext uri="{FF2B5EF4-FFF2-40B4-BE49-F238E27FC236}">
                <a16:creationId xmlns:a16="http://schemas.microsoft.com/office/drawing/2014/main" id="{E6070089-2CCE-BC44-92E5-1BB4AB268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60" y="524107"/>
            <a:ext cx="7486151" cy="5296574"/>
          </a:xfrm>
          <a:prstGeom prst="rect">
            <a:avLst/>
          </a:prstGeom>
        </p:spPr>
      </p:pic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F834383-94D0-7E4C-BCAE-DAC82995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4" y="1"/>
            <a:ext cx="8781051" cy="655383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658946"/>
            <a:ext cx="8780462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A6AC2AF-EA7D-1845-B660-F59AAE826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6062" y="2734472"/>
            <a:ext cx="2978943" cy="256751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189" indent="0" algn="ctr">
              <a:buNone/>
              <a:defRPr sz="3200">
                <a:solidFill>
                  <a:schemeClr val="bg1"/>
                </a:solidFill>
              </a:defRPr>
            </a:lvl2pPr>
            <a:lvl3pPr marL="914377" indent="0" algn="ctr">
              <a:buNone/>
              <a:defRPr sz="3200">
                <a:solidFill>
                  <a:schemeClr val="bg1"/>
                </a:solidFill>
              </a:defRPr>
            </a:lvl3pPr>
            <a:lvl4pPr marL="1371566" indent="0" algn="ctr">
              <a:buNone/>
              <a:defRPr sz="3200">
                <a:solidFill>
                  <a:schemeClr val="bg1"/>
                </a:solidFill>
              </a:defRPr>
            </a:lvl4pPr>
            <a:lvl5pPr marL="1828754" indent="0" algn="ctr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7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Picture" descr="colourful circles with text overlayed. Im image of a boy and a girl walking together on campus engaged in coversation and smiling.">
            <a:extLst>
              <a:ext uri="{FF2B5EF4-FFF2-40B4-BE49-F238E27FC236}">
                <a16:creationId xmlns:a16="http://schemas.microsoft.com/office/drawing/2014/main" id="{CE1C8C8A-E128-DB4F-89B6-F62207053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1" y="702095"/>
            <a:ext cx="8124571" cy="4865497"/>
          </a:xfrm>
          <a:prstGeom prst="rect">
            <a:avLst/>
          </a:prstGeom>
        </p:spPr>
      </p:pic>
      <p:sp>
        <p:nvSpPr>
          <p:cNvPr id="5" name="Title Placeholder">
            <a:extLst>
              <a:ext uri="{FF2B5EF4-FFF2-40B4-BE49-F238E27FC236}">
                <a16:creationId xmlns:a16="http://schemas.microsoft.com/office/drawing/2014/main" id="{3957A4D7-17B2-DF4C-9315-D964D47D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936" y="1209111"/>
            <a:ext cx="3921919" cy="3964120"/>
          </a:xfrm>
        </p:spPr>
        <p:txBody>
          <a:bodyPr bIns="0" anchor="ctr" anchorCtr="0"/>
          <a:lstStyle>
            <a:lvl1pPr algn="ctr">
              <a:lnSpc>
                <a:spcPct val="112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3BC43BA5-B147-5E40-827F-3DE426502B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482" y="3539979"/>
            <a:ext cx="1897854" cy="20475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Circle">
            <a:extLst>
              <a:ext uri="{FF2B5EF4-FFF2-40B4-BE49-F238E27FC236}">
                <a16:creationId xmlns:a16="http://schemas.microsoft.com/office/drawing/2014/main" id="{43338589-10ED-9C42-B552-9C7DF681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741600" y="1092989"/>
            <a:ext cx="3956289" cy="395628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42671" y="2091029"/>
            <a:ext cx="2376054" cy="11620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242671" y="3280790"/>
            <a:ext cx="2376054" cy="1418935"/>
          </a:xfr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3575050" y="683492"/>
            <a:ext cx="5111750" cy="52000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3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8C456362-D07C-D447-9EE5-3045E4C2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4" y="1"/>
            <a:ext cx="8781051" cy="655383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79399BB8-DA3F-7144-B2BF-15A07BE1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658946"/>
            <a:ext cx="8780462" cy="83107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0CD4AF8B-071D-174E-AE9D-8CAB9C06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1434" y="1808873"/>
            <a:ext cx="2980944" cy="2980944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3500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Subject Placeholder">
            <a:extLst>
              <a:ext uri="{FF2B5EF4-FFF2-40B4-BE49-F238E27FC236}">
                <a16:creationId xmlns:a16="http://schemas.microsoft.com/office/drawing/2014/main" id="{C0612D96-9BC3-9442-BA58-3850F396C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1290" y="1808873"/>
            <a:ext cx="2980944" cy="298094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467"/>
            </a:lvl1pPr>
          </a:lstStyle>
          <a:p>
            <a:pPr lvl="0"/>
            <a:r>
              <a:rPr lang="en-US" dirty="0"/>
              <a:t>Subject Headline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3844925" y="1013513"/>
            <a:ext cx="5111750" cy="4505508"/>
          </a:xfrm>
        </p:spPr>
        <p:txBody>
          <a:bodyPr anchor="ctr" anchorCtr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 or</a:t>
            </a:r>
            <a:br>
              <a:rPr lang="en-US" dirty="0"/>
            </a:br>
            <a:r>
              <a:rPr lang="en-US" dirty="0"/>
              <a:t>select a content icon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9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200894" y="0"/>
            <a:ext cx="8781051" cy="1006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200894" y="1137999"/>
            <a:ext cx="8781051" cy="4988165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Brighter World Line">
            <a:extLst>
              <a:ext uri="{FF2B5EF4-FFF2-40B4-BE49-F238E27FC236}">
                <a16:creationId xmlns:a16="http://schemas.microsoft.com/office/drawing/2014/main" id="{99DC7CF7-5982-6749-B770-08C5172A3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6214887"/>
            <a:ext cx="7710054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righter World Logo" descr="Brighter World Logo">
            <a:extLst>
              <a:ext uri="{FF2B5EF4-FFF2-40B4-BE49-F238E27FC236}">
                <a16:creationId xmlns:a16="http://schemas.microsoft.com/office/drawing/2014/main" id="{29B74334-1B70-354B-A315-9B4AC67D2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9176" b="47"/>
          <a:stretch/>
        </p:blipFill>
        <p:spPr>
          <a:xfrm>
            <a:off x="200893" y="6461484"/>
            <a:ext cx="1136064" cy="136841"/>
          </a:xfrm>
          <a:prstGeom prst="rect">
            <a:avLst/>
          </a:prstGeom>
        </p:spPr>
      </p:pic>
      <p:sp>
        <p:nvSpPr>
          <p:cNvPr id="14" name="URL">
            <a:extLst>
              <a:ext uri="{FF2B5EF4-FFF2-40B4-BE49-F238E27FC236}">
                <a16:creationId xmlns:a16="http://schemas.microsoft.com/office/drawing/2014/main" id="{0C654FC7-9C31-074E-AD8E-D6FD365BF2A7}"/>
              </a:ext>
            </a:extLst>
          </p:cNvPr>
          <p:cNvSpPr txBox="1"/>
          <p:nvPr userDrawn="1"/>
        </p:nvSpPr>
        <p:spPr>
          <a:xfrm>
            <a:off x="1277516" y="6365625"/>
            <a:ext cx="25047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spc="27" baseline="0" dirty="0">
                <a:latin typeface="Arial" panose="020B0604020202020204" pitchFamily="34" charset="0"/>
                <a:cs typeface="Arial" panose="020B0604020202020204" pitchFamily="34" charset="0"/>
              </a:rPr>
              <a:t>mcmaster.ca</a:t>
            </a:r>
          </a:p>
        </p:txBody>
      </p:sp>
      <p:pic>
        <p:nvPicPr>
          <p:cNvPr id="12" name="McMaster University Logo" descr="McMaster University Logo">
            <a:extLst>
              <a:ext uri="{FF2B5EF4-FFF2-40B4-BE49-F238E27FC236}">
                <a16:creationId xmlns:a16="http://schemas.microsoft.com/office/drawing/2014/main" id="{25F451A7-DF44-C948-A3AA-6CB9F92DA20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70" y="6194279"/>
            <a:ext cx="1019175" cy="561975"/>
          </a:xfrm>
          <a:prstGeom prst="rect">
            <a:avLst/>
          </a:prstGeom>
        </p:spPr>
      </p:pic>
      <p:sp>
        <p:nvSpPr>
          <p:cNvPr id="15" name="Slide Number" descr="Page Number"/>
          <p:cNvSpPr>
            <a:spLocks noGrp="1"/>
          </p:cNvSpPr>
          <p:nvPr>
            <p:ph type="sldNum" sz="quarter" idx="4"/>
          </p:nvPr>
        </p:nvSpPr>
        <p:spPr>
          <a:xfrm>
            <a:off x="7230531" y="6346518"/>
            <a:ext cx="479525" cy="365125"/>
          </a:xfrm>
          <a:prstGeom prst="rect">
            <a:avLst/>
          </a:prstGeom>
        </p:spPr>
        <p:txBody>
          <a:bodyPr tIns="46800" rIns="0" anchor="ctr" anchorCtr="0"/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2CB33EA-91D6-F140-A440-0A130B2A34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Divider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7242058" y="6346519"/>
            <a:ext cx="224451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200" dirty="0">
                <a:solidFill>
                  <a:schemeClr val="tx1"/>
                </a:solidFill>
              </a:rPr>
              <a:t>|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Dat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0459" y="6346519"/>
            <a:ext cx="1958715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8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65" r:id="rId6"/>
    <p:sldLayoutId id="2147483666" r:id="rId7"/>
    <p:sldLayoutId id="2147483656" r:id="rId8"/>
    <p:sldLayoutId id="2147483664" r:id="rId9"/>
    <p:sldLayoutId id="2147483657" r:id="rId10"/>
    <p:sldLayoutId id="2147483667" r:id="rId11"/>
  </p:sldLayoutIdLst>
  <p:hf hdr="0" ftr="0"/>
  <p:txStyles>
    <p:titleStyle>
      <a:lvl1pPr algn="l" defTabSz="457189" rtl="0" eaLnBrk="1" latinLnBrk="0" hangingPunct="1">
        <a:lnSpc>
          <a:spcPct val="150000"/>
        </a:lnSpc>
        <a:spcBef>
          <a:spcPct val="0"/>
        </a:spcBef>
        <a:buNone/>
        <a:defRPr sz="2400" b="0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46934" indent="-28574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902977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168171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433364" indent="-228594" algn="l" defTabSz="457189" rtl="0" eaLnBrk="1" latinLnBrk="0" hangingPunct="1">
        <a:lnSpc>
          <a:spcPct val="112000"/>
        </a:lnSpc>
        <a:spcBef>
          <a:spcPts val="0"/>
        </a:spcBef>
        <a:spcAft>
          <a:spcPts val="8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board.cloud/dashboards/all/c84e1730-0962-11ee-b864-d528757047e3" TargetMode="External"/><Relationship Id="rId2" Type="http://schemas.openxmlformats.org/officeDocument/2006/relationships/hyperlink" Target="https://how2electronics.com/smart-phone-controlled-home-automation-with-raspberry-pi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iki.sunfounder.cc/index.php?title=GY-30_Digital_Light_Intensity_Measuring_Module" TargetMode="External"/><Relationship Id="rId4" Type="http://schemas.openxmlformats.org/officeDocument/2006/relationships/hyperlink" Target="https://tutorials-raspberrypi.com/how-to-control-a-stepper-motor-with-raspberry-pi-and-l293d-uln2003a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0D0891D5-79C5-71C0-495F-1CA7E4BF022A}"/>
              </a:ext>
            </a:extLst>
          </p:cNvPr>
          <p:cNvSpPr/>
          <p:nvPr/>
        </p:nvSpPr>
        <p:spPr>
          <a:xfrm>
            <a:off x="5999018" y="471550"/>
            <a:ext cx="2687782" cy="266617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FF8625-1396-6A3C-6863-C0A485C7FA45}"/>
              </a:ext>
            </a:extLst>
          </p:cNvPr>
          <p:cNvSpPr/>
          <p:nvPr/>
        </p:nvSpPr>
        <p:spPr>
          <a:xfrm>
            <a:off x="113655" y="3836321"/>
            <a:ext cx="2338599" cy="231509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B0D6FE-8DA1-F341-A125-C435290DB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587" y="592944"/>
            <a:ext cx="3957101" cy="2666171"/>
          </a:xfrm>
        </p:spPr>
        <p:txBody>
          <a:bodyPr>
            <a:normAutofit/>
          </a:bodyPr>
          <a:lstStyle/>
          <a:p>
            <a:r>
              <a:rPr lang="en-US" sz="3600" dirty="0"/>
              <a:t>SEP 769: Cyber Physical Systems</a:t>
            </a:r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40A6380A-F0A0-D041-A01E-B58CAE535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6587" y="3380509"/>
            <a:ext cx="3712940" cy="911624"/>
          </a:xfrm>
        </p:spPr>
        <p:txBody>
          <a:bodyPr>
            <a:normAutofit/>
          </a:bodyPr>
          <a:lstStyle/>
          <a:p>
            <a:r>
              <a:rPr lang="en-US" dirty="0"/>
              <a:t>Home Automation System using Raspberry Pi</a:t>
            </a:r>
          </a:p>
        </p:txBody>
      </p:sp>
      <p:sp>
        <p:nvSpPr>
          <p:cNvPr id="4" name="Meeting Information Placeholder">
            <a:extLst>
              <a:ext uri="{FF2B5EF4-FFF2-40B4-BE49-F238E27FC236}">
                <a16:creationId xmlns:a16="http://schemas.microsoft.com/office/drawing/2014/main" id="{598FC110-1797-7641-85E2-C79773589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889" y="4130462"/>
            <a:ext cx="1946130" cy="1726813"/>
          </a:xfrm>
        </p:spPr>
        <p:txBody>
          <a:bodyPr/>
          <a:lstStyle/>
          <a:p>
            <a:r>
              <a:rPr lang="en-US" sz="1400" u="sng" dirty="0">
                <a:solidFill>
                  <a:schemeClr val="bg1"/>
                </a:solidFill>
              </a:rPr>
              <a:t>Group 6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Deeya Tangri </a:t>
            </a:r>
            <a:r>
              <a:rPr lang="en-US" sz="1400" dirty="0">
                <a:solidFill>
                  <a:schemeClr val="bg1"/>
                </a:solidFill>
              </a:rPr>
              <a:t>(400425055)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Kunal Garg </a:t>
            </a:r>
            <a:r>
              <a:rPr lang="en-US" sz="1400" dirty="0">
                <a:solidFill>
                  <a:schemeClr val="bg1"/>
                </a:solidFill>
              </a:rPr>
              <a:t>(400387739)</a:t>
            </a:r>
          </a:p>
        </p:txBody>
      </p:sp>
      <p:sp>
        <p:nvSpPr>
          <p:cNvPr id="6" name="Meeting Information Placeholder">
            <a:extLst>
              <a:ext uri="{FF2B5EF4-FFF2-40B4-BE49-F238E27FC236}">
                <a16:creationId xmlns:a16="http://schemas.microsoft.com/office/drawing/2014/main" id="{A28E25AA-A3DA-9E78-D17D-D1020BFA6EE7}"/>
              </a:ext>
            </a:extLst>
          </p:cNvPr>
          <p:cNvSpPr txBox="1">
            <a:spLocks/>
          </p:cNvSpPr>
          <p:nvPr/>
        </p:nvSpPr>
        <p:spPr>
          <a:xfrm>
            <a:off x="6369844" y="941228"/>
            <a:ext cx="1946130" cy="1726813"/>
          </a:xfrm>
          <a:prstGeom prst="rect">
            <a:avLst/>
          </a:prstGeom>
        </p:spPr>
        <p:txBody>
          <a:bodyPr vert="horz" lIns="108000" tIns="45720" rIns="91440" bIns="45720" rtlCol="0" anchor="ctr" anchorCtr="0">
            <a:noAutofit/>
          </a:bodyPr>
          <a:lstStyle>
            <a:lvl1pPr marL="0" indent="0" algn="ctr" defTabSz="457189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800"/>
              </a:spcAft>
              <a:buClr>
                <a:srgbClr val="7C0040"/>
              </a:buClr>
              <a:buFont typeface="Arial"/>
              <a:buNone/>
              <a:defRPr sz="1467" b="0" i="0" kern="1200">
                <a:solidFill>
                  <a:srgbClr val="464F55"/>
                </a:solidFill>
                <a:latin typeface="Arial" charset="0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8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None/>
              <a:defRPr sz="1467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None/>
              <a:defRPr sz="1467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None/>
              <a:defRPr sz="1467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467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</a:rPr>
              <a:t>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61685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1148-0BE8-4313-A628-874B8BAEB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4" y="1"/>
            <a:ext cx="8781051" cy="655383"/>
          </a:xfrm>
        </p:spPr>
        <p:txBody>
          <a:bodyPr vert="horz" lIns="91440" tIns="45720" rIns="91440" bIns="0" rtlCol="0" anchor="b" anchorCtr="0">
            <a:normAutofit/>
          </a:bodyPr>
          <a:lstStyle/>
          <a:p>
            <a:r>
              <a:rPr lang="en-US" b="1" i="0" kern="1200" dirty="0">
                <a:latin typeface="Arial" charset="0"/>
                <a:ea typeface="+mj-ea"/>
                <a:cs typeface="+mj-cs"/>
              </a:rPr>
              <a:t>Temperature Dashboard: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D1E9A-228F-869E-C51F-7BF5B52D1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1" y="6346518"/>
            <a:ext cx="479525" cy="365125"/>
          </a:xfrm>
        </p:spPr>
        <p:txBody>
          <a:bodyPr tIns="46800" rIns="0" anchor="ctr" anchorCtr="0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AB6EF-476F-5813-441B-E0450B6B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9" y="6346519"/>
            <a:ext cx="1958715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June 14, 2023</a:t>
            </a:fld>
            <a:endParaRPr lang="en-US"/>
          </a:p>
        </p:txBody>
      </p:sp>
      <p:pic>
        <p:nvPicPr>
          <p:cNvPr id="8" name="Picture 7" descr="A screenshot of a device&#10;&#10;Description automatically generated with low confidence">
            <a:extLst>
              <a:ext uri="{FF2B5EF4-FFF2-40B4-BE49-F238E27FC236}">
                <a16:creationId xmlns:a16="http://schemas.microsoft.com/office/drawing/2014/main" id="{3C44E93A-47C3-CA1C-FF13-BE32E9B6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4" y="859809"/>
            <a:ext cx="3475816" cy="5163166"/>
          </a:xfrm>
          <a:prstGeom prst="rect">
            <a:avLst/>
          </a:prstGeom>
        </p:spPr>
      </p:pic>
      <p:pic>
        <p:nvPicPr>
          <p:cNvPr id="9" name="Picture 8" descr="A screenshot of a bar chart&#10;&#10;Description automatically generated with medium confidence">
            <a:extLst>
              <a:ext uri="{FF2B5EF4-FFF2-40B4-BE49-F238E27FC236}">
                <a16:creationId xmlns:a16="http://schemas.microsoft.com/office/drawing/2014/main" id="{734A5D99-39FE-DE7E-8683-5EE7D369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66" y="859809"/>
            <a:ext cx="4190700" cy="46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9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1148-0BE8-4313-A628-874B8BAEB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4" y="1"/>
            <a:ext cx="8781051" cy="655383"/>
          </a:xfrm>
        </p:spPr>
        <p:txBody>
          <a:bodyPr vert="horz" lIns="91440" tIns="45720" rIns="91440" bIns="0" rtlCol="0" anchor="b" anchorCtr="0">
            <a:normAutofit/>
          </a:bodyPr>
          <a:lstStyle/>
          <a:p>
            <a:r>
              <a:rPr lang="en-US" b="1" i="0" kern="1200" dirty="0">
                <a:latin typeface="Arial" charset="0"/>
                <a:ea typeface="+mj-ea"/>
                <a:cs typeface="+mj-cs"/>
              </a:rPr>
              <a:t>Light Intensity Dashboard: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D1E9A-228F-869E-C51F-7BF5B52D1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1" y="6346518"/>
            <a:ext cx="479525" cy="365125"/>
          </a:xfrm>
        </p:spPr>
        <p:txBody>
          <a:bodyPr tIns="46800" rIns="0" anchor="ctr" anchorCtr="0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AB6EF-476F-5813-441B-E0450B6B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9" y="6346519"/>
            <a:ext cx="1958715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June 14, 2023</a:t>
            </a:fld>
            <a:endParaRPr lang="en-US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F9EAAE0-1EDE-D09C-6554-0B7C5858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0" y="864344"/>
            <a:ext cx="3520487" cy="5129312"/>
          </a:xfrm>
          <a:prstGeom prst="rect">
            <a:avLst/>
          </a:prstGeom>
        </p:spPr>
      </p:pic>
      <p:pic>
        <p:nvPicPr>
          <p:cNvPr id="11" name="Picture 10" descr="A picture containing device, measuring instrument, text, gauge&#10;&#10;Description automatically generated">
            <a:extLst>
              <a:ext uri="{FF2B5EF4-FFF2-40B4-BE49-F238E27FC236}">
                <a16:creationId xmlns:a16="http://schemas.microsoft.com/office/drawing/2014/main" id="{C5D76FE6-E94C-C434-6222-1A42EB15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85" y="864344"/>
            <a:ext cx="3541171" cy="29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0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1148-0BE8-4313-A628-874B8BAEB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4" y="1"/>
            <a:ext cx="8781051" cy="655383"/>
          </a:xfrm>
        </p:spPr>
        <p:txBody>
          <a:bodyPr vert="horz" lIns="91440" tIns="45720" rIns="91440" bIns="0" rtlCol="0" anchor="b" anchorCtr="0">
            <a:normAutofit/>
          </a:bodyPr>
          <a:lstStyle/>
          <a:p>
            <a:pPr algn="ctr"/>
            <a:r>
              <a:rPr lang="en-US" b="1" dirty="0"/>
              <a:t>Humidity</a:t>
            </a:r>
            <a:r>
              <a:rPr lang="en-US" b="1" i="0" kern="1200" dirty="0">
                <a:latin typeface="Arial" charset="0"/>
                <a:ea typeface="+mj-ea"/>
                <a:cs typeface="+mj-cs"/>
              </a:rPr>
              <a:t> Dashboard: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D1E9A-228F-869E-C51F-7BF5B52D1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1" y="6346518"/>
            <a:ext cx="479525" cy="365125"/>
          </a:xfrm>
        </p:spPr>
        <p:txBody>
          <a:bodyPr tIns="46800" rIns="0" anchor="ctr" anchorCtr="0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AB6EF-476F-5813-441B-E0450B6B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9" y="6346519"/>
            <a:ext cx="1958715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June 14, 2023</a:t>
            </a:fld>
            <a:endParaRPr lang="en-US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E8A5C68-02CA-0A95-5DF0-2B1EECCE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20" y="823878"/>
            <a:ext cx="3507759" cy="521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9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4" y="264618"/>
            <a:ext cx="8781051" cy="655383"/>
          </a:xfrm>
        </p:spPr>
        <p:txBody>
          <a:bodyPr/>
          <a:lstStyle/>
          <a:p>
            <a:pPr algn="ctr"/>
            <a:r>
              <a:rPr lang="en-US" b="1" dirty="0"/>
              <a:t>Future Scope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E30E89-517D-2F46-87E5-1D8928005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146898"/>
              </p:ext>
            </p:extLst>
          </p:nvPr>
        </p:nvGraphicFramePr>
        <p:xfrm>
          <a:off x="200894" y="1435296"/>
          <a:ext cx="8781051" cy="4536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DD14FF-A31F-5DA7-82DB-4483CC628103}"/>
              </a:ext>
            </a:extLst>
          </p:cNvPr>
          <p:cNvGrpSpPr/>
          <p:nvPr/>
        </p:nvGrpSpPr>
        <p:grpSpPr>
          <a:xfrm>
            <a:off x="162055" y="5035116"/>
            <a:ext cx="8781054" cy="778830"/>
            <a:chOff x="-1" y="3067621"/>
            <a:chExt cx="8781054" cy="560404"/>
          </a:xfrm>
        </p:grpSpPr>
        <p:sp>
          <p:nvSpPr>
            <p:cNvPr id="8" name="Pentagon 7">
              <a:extLst>
                <a:ext uri="{FF2B5EF4-FFF2-40B4-BE49-F238E27FC236}">
                  <a16:creationId xmlns:a16="http://schemas.microsoft.com/office/drawing/2014/main" id="{55556978-F6E3-F6E7-D3C4-025D1D517712}"/>
                </a:ext>
              </a:extLst>
            </p:cNvPr>
            <p:cNvSpPr/>
            <p:nvPr/>
          </p:nvSpPr>
          <p:spPr>
            <a:xfrm rot="10800000">
              <a:off x="-1" y="3067621"/>
              <a:ext cx="8781054" cy="560404"/>
            </a:xfrm>
            <a:prstGeom prst="homePlate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Pentagon 4">
              <a:extLst>
                <a:ext uri="{FF2B5EF4-FFF2-40B4-BE49-F238E27FC236}">
                  <a16:creationId xmlns:a16="http://schemas.microsoft.com/office/drawing/2014/main" id="{CA4C4C3B-9566-5ACB-B6B7-8892ED4A3424}"/>
                </a:ext>
              </a:extLst>
            </p:cNvPr>
            <p:cNvSpPr txBox="1"/>
            <p:nvPr/>
          </p:nvSpPr>
          <p:spPr>
            <a:xfrm rot="21600000">
              <a:off x="140100" y="3067621"/>
              <a:ext cx="8640953" cy="560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44084" tIns="60960" rIns="113792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600" kern="1200" dirty="0"/>
                <a:t>Intimating home-owners via personalised notification system whenever house controls are changed/ hindered with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878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2F4E-B476-5CD1-099F-DEA623F5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0" y="504968"/>
            <a:ext cx="8781051" cy="655383"/>
          </a:xfrm>
        </p:spPr>
        <p:txBody>
          <a:bodyPr/>
          <a:lstStyle/>
          <a:p>
            <a:pPr algn="ctr"/>
            <a:r>
              <a:rPr lang="en-US" b="1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6DED7-A144-2C60-5574-24846660A3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1769" y="1561137"/>
            <a:ext cx="8780462" cy="253463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https://how2electronics.com/smart-phone-controlled-home-automation-with-raspberry-pi/</a:t>
            </a:r>
            <a:endParaRPr lang="en-CA" sz="1600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en-CA" sz="1600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https://thingsboard.cloud/dashboards/all/c84e1730-0962-11ee-b864-d528757047e3</a:t>
            </a:r>
            <a:endParaRPr lang="en-CA" sz="1600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en-CA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https://tutorials-raspberrypi.com/how-to-control-a-stepper-motor-with-raspberry-pi-and-l293d-uln2003a/</a:t>
            </a:r>
            <a:endParaRPr lang="en-CA" sz="1600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en-CA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http://wiki.sunfounder.cc/index.php?title=GY-30_Digital_Light_Intensity_Measuring_Module</a:t>
            </a:r>
            <a:endParaRPr lang="en-CA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1543A-8E31-0781-528F-9EB2BF090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2FE9F-DBC8-F150-64CA-A4DC04C5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49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ummer campus photo of the iconic McMaster Arch">
            <a:extLst>
              <a:ext uri="{FF2B5EF4-FFF2-40B4-BE49-F238E27FC236}">
                <a16:creationId xmlns:a16="http://schemas.microsoft.com/office/drawing/2014/main" id="{4670394A-4B3E-6646-978C-187CA2101B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B585E06-AC30-F402-74AA-9984CE77076B}"/>
              </a:ext>
            </a:extLst>
          </p:cNvPr>
          <p:cNvSpPr/>
          <p:nvPr/>
        </p:nvSpPr>
        <p:spPr>
          <a:xfrm>
            <a:off x="4491210" y="969329"/>
            <a:ext cx="4090649" cy="409064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29CDE1-67C7-BB43-8566-FD76F0A4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800" y="1499652"/>
            <a:ext cx="2607467" cy="1929348"/>
          </a:xfrm>
        </p:spPr>
        <p:txBody>
          <a:bodyPr/>
          <a:lstStyle/>
          <a:p>
            <a:pPr algn="ctr"/>
            <a:r>
              <a:rPr lang="en-US" dirty="0"/>
              <a:t>Thank You!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8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2F4E-B476-5CD1-099F-DEA623F5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69" y="221928"/>
            <a:ext cx="8781051" cy="655383"/>
          </a:xfrm>
        </p:spPr>
        <p:txBody>
          <a:bodyPr/>
          <a:lstStyle/>
          <a:p>
            <a:pPr algn="ctr"/>
            <a:r>
              <a:rPr lang="en-US" b="1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6DED7-A144-2C60-5574-24846660A3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1769" y="877311"/>
            <a:ext cx="8780462" cy="4772863"/>
          </a:xfrm>
        </p:spPr>
        <p:txBody>
          <a:bodyPr/>
          <a:lstStyle/>
          <a:p>
            <a:endParaRPr lang="en-US" sz="1600" dirty="0"/>
          </a:p>
          <a:p>
            <a:r>
              <a:rPr lang="en-US" sz="1600" b="1" u="sng" dirty="0"/>
              <a:t>Home Automation System: The Future of Smart Living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Automatically control Fan and Light in our homes based on Room Temperature and Light Intensity using a Raspberry 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Components Involved</a:t>
            </a:r>
            <a:r>
              <a:rPr lang="en-US" sz="1600" dirty="0"/>
              <a:t>: Raspberry Pi, Temperature-Humidity Sensor (DHT11), Light Intensity Sensor (GY-30), Actuator (Stepper Motor – Fan), 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Communication</a:t>
            </a:r>
            <a:r>
              <a:rPr lang="en-US" sz="1600" dirty="0"/>
              <a:t>: Raspberry Pi sends the sensor data to </a:t>
            </a:r>
            <a:r>
              <a:rPr lang="en-US" sz="1600" dirty="0" err="1"/>
              <a:t>ThingsBoard</a:t>
            </a:r>
            <a:r>
              <a:rPr lang="en-US" sz="1600" dirty="0"/>
              <a:t> Cloud Platform where the data is visualized as Dashboards for monitoring purposes, analysis, and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Raspberry Pi determines optimal settings based on predefined thresholds and accordingly controls the Actuator and the 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1543A-8E31-0781-528F-9EB2BF090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2FE9F-DBC8-F150-64CA-A4DC04C5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28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3265-B035-4887-34F7-0E6C7DE4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76" y="2467364"/>
            <a:ext cx="2376054" cy="1162051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Home Automation System</a:t>
            </a:r>
          </a:p>
        </p:txBody>
      </p:sp>
      <p:pic>
        <p:nvPicPr>
          <p:cNvPr id="7" name="Picture 6" descr="A picture containing electrical wiring, cable, electronic engineering, electronics&#10;&#10;Description automatically generated">
            <a:extLst>
              <a:ext uri="{FF2B5EF4-FFF2-40B4-BE49-F238E27FC236}">
                <a16:creationId xmlns:a16="http://schemas.microsoft.com/office/drawing/2014/main" id="{305B1CF9-1F03-F7A4-80B4-05007B91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63" y="146356"/>
            <a:ext cx="5877538" cy="580406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E85A4-89CC-E33A-8771-B9D8D8EBE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1" y="6346518"/>
            <a:ext cx="4795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45FE7-6C44-0A55-AA7E-CE32F00A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9" y="6346519"/>
            <a:ext cx="19587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June 14, 2023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E6FDC-4F81-EF93-C5C7-001DBF42BB71}"/>
              </a:ext>
            </a:extLst>
          </p:cNvPr>
          <p:cNvSpPr/>
          <p:nvPr/>
        </p:nvSpPr>
        <p:spPr>
          <a:xfrm>
            <a:off x="6656396" y="2131972"/>
            <a:ext cx="1009934" cy="393511"/>
          </a:xfrm>
          <a:prstGeom prst="rect">
            <a:avLst/>
          </a:prstGeom>
          <a:solidFill>
            <a:srgbClr val="7A003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Stepper Motor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Driver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D1E61-6187-D37F-56C6-5D80DDF139E4}"/>
              </a:ext>
            </a:extLst>
          </p:cNvPr>
          <p:cNvSpPr/>
          <p:nvPr/>
        </p:nvSpPr>
        <p:spPr>
          <a:xfrm>
            <a:off x="8056428" y="2284372"/>
            <a:ext cx="697474" cy="393511"/>
          </a:xfrm>
          <a:prstGeom prst="rect">
            <a:avLst/>
          </a:prstGeom>
          <a:solidFill>
            <a:srgbClr val="7A003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Stepper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Motor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F2F731-705C-9C6E-D975-4419713D755E}"/>
              </a:ext>
            </a:extLst>
          </p:cNvPr>
          <p:cNvSpPr/>
          <p:nvPr/>
        </p:nvSpPr>
        <p:spPr>
          <a:xfrm>
            <a:off x="3684387" y="1935216"/>
            <a:ext cx="1009935" cy="393511"/>
          </a:xfrm>
          <a:prstGeom prst="rect">
            <a:avLst/>
          </a:prstGeom>
          <a:solidFill>
            <a:srgbClr val="7A003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Raspberry 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5DC480-8C2A-DB5F-F1DE-4E067FCA8BDA}"/>
              </a:ext>
            </a:extLst>
          </p:cNvPr>
          <p:cNvSpPr/>
          <p:nvPr/>
        </p:nvSpPr>
        <p:spPr>
          <a:xfrm>
            <a:off x="7118983" y="3161241"/>
            <a:ext cx="547347" cy="267759"/>
          </a:xfrm>
          <a:prstGeom prst="rect">
            <a:avLst/>
          </a:prstGeom>
          <a:solidFill>
            <a:srgbClr val="7A003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BA305C-FB1F-4DDE-1791-BBA15C9EABE8}"/>
              </a:ext>
            </a:extLst>
          </p:cNvPr>
          <p:cNvSpPr/>
          <p:nvPr/>
        </p:nvSpPr>
        <p:spPr>
          <a:xfrm>
            <a:off x="4694322" y="5602560"/>
            <a:ext cx="1009936" cy="545911"/>
          </a:xfrm>
          <a:prstGeom prst="rect">
            <a:avLst/>
          </a:prstGeom>
          <a:solidFill>
            <a:srgbClr val="7A003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Temperature Humidity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Sensor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316651-7AF7-5246-F336-C8061958F4BC}"/>
              </a:ext>
            </a:extLst>
          </p:cNvPr>
          <p:cNvSpPr/>
          <p:nvPr/>
        </p:nvSpPr>
        <p:spPr>
          <a:xfrm>
            <a:off x="6382721" y="5590812"/>
            <a:ext cx="1009935" cy="545911"/>
          </a:xfrm>
          <a:prstGeom prst="rect">
            <a:avLst/>
          </a:prstGeom>
          <a:solidFill>
            <a:srgbClr val="7A003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Light Intensity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Sensor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9869AD-3A4C-8A49-825E-5E3C6384CC79}"/>
              </a:ext>
            </a:extLst>
          </p:cNvPr>
          <p:cNvSpPr/>
          <p:nvPr/>
        </p:nvSpPr>
        <p:spPr>
          <a:xfrm>
            <a:off x="7919591" y="5224707"/>
            <a:ext cx="697475" cy="545911"/>
          </a:xfrm>
          <a:prstGeom prst="rect">
            <a:avLst/>
          </a:prstGeom>
          <a:solidFill>
            <a:srgbClr val="7A003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External Power Supply</a:t>
            </a:r>
          </a:p>
        </p:txBody>
      </p:sp>
    </p:spTree>
    <p:extLst>
      <p:ext uri="{BB962C8B-B14F-4D97-AF65-F5344CB8AC3E}">
        <p14:creationId xmlns:p14="http://schemas.microsoft.com/office/powerpoint/2010/main" val="113957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3496-C0B2-BE7A-292C-8166598C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Hardware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FDAFE-540D-23B3-8B4A-B66E0A2E4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F1B6B-66D3-270B-76BB-552FED61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A834159-75A9-F657-524C-CEC5E116F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751032"/>
              </p:ext>
            </p:extLst>
          </p:nvPr>
        </p:nvGraphicFramePr>
        <p:xfrm>
          <a:off x="237977" y="791861"/>
          <a:ext cx="8668045" cy="5185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3609">
                  <a:extLst>
                    <a:ext uri="{9D8B030D-6E8A-4147-A177-3AD203B41FA5}">
                      <a16:colId xmlns:a16="http://schemas.microsoft.com/office/drawing/2014/main" val="864536276"/>
                    </a:ext>
                  </a:extLst>
                </a:gridCol>
                <a:gridCol w="1733609">
                  <a:extLst>
                    <a:ext uri="{9D8B030D-6E8A-4147-A177-3AD203B41FA5}">
                      <a16:colId xmlns:a16="http://schemas.microsoft.com/office/drawing/2014/main" val="1545090556"/>
                    </a:ext>
                  </a:extLst>
                </a:gridCol>
                <a:gridCol w="1733609">
                  <a:extLst>
                    <a:ext uri="{9D8B030D-6E8A-4147-A177-3AD203B41FA5}">
                      <a16:colId xmlns:a16="http://schemas.microsoft.com/office/drawing/2014/main" val="3914772771"/>
                    </a:ext>
                  </a:extLst>
                </a:gridCol>
                <a:gridCol w="1733609">
                  <a:extLst>
                    <a:ext uri="{9D8B030D-6E8A-4147-A177-3AD203B41FA5}">
                      <a16:colId xmlns:a16="http://schemas.microsoft.com/office/drawing/2014/main" val="1390233521"/>
                    </a:ext>
                  </a:extLst>
                </a:gridCol>
                <a:gridCol w="1733609">
                  <a:extLst>
                    <a:ext uri="{9D8B030D-6E8A-4147-A177-3AD203B41FA5}">
                      <a16:colId xmlns:a16="http://schemas.microsoft.com/office/drawing/2014/main" val="1099382317"/>
                    </a:ext>
                  </a:extLst>
                </a:gridCol>
              </a:tblGrid>
              <a:tr h="2592929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DHT11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GY-30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Stepper Motor &amp; ULN2003 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Breadboard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977304"/>
                  </a:ext>
                </a:extLst>
              </a:tr>
              <a:tr h="2592929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Raspberry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err="1"/>
                        <a:t>SparkFun</a:t>
                      </a:r>
                      <a:r>
                        <a:rPr lang="en-US" sz="1200" b="1" u="none" dirty="0"/>
                        <a:t> 40-Pin Wedge 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1K Ohm Resistor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Power Supply Module &amp;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Jumper Wires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31422"/>
                  </a:ext>
                </a:extLst>
              </a:tr>
            </a:tbl>
          </a:graphicData>
        </a:graphic>
      </p:graphicFrame>
      <p:pic>
        <p:nvPicPr>
          <p:cNvPr id="1028" name="Picture 4" descr="Preassembled 40-pin Pi Wedge Hookup Guide - SparkFun Learn">
            <a:extLst>
              <a:ext uri="{FF2B5EF4-FFF2-40B4-BE49-F238E27FC236}">
                <a16:creationId xmlns:a16="http://schemas.microsoft.com/office/drawing/2014/main" id="{48BBD2EB-BF11-B219-BADF-F175E167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501" y="3902277"/>
            <a:ext cx="1673747" cy="188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Letgo 5pcs 3.3V 5V Power Supply Module for MB102 102 Prototype Breadboard  DC 6.5-12V or USB Power Supply Module : Amazon.ca: Electronics">
            <a:extLst>
              <a:ext uri="{FF2B5EF4-FFF2-40B4-BE49-F238E27FC236}">
                <a16:creationId xmlns:a16="http://schemas.microsoft.com/office/drawing/2014/main" id="{74462259-1D4D-D533-4E0B-B07E75D65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754" y="3997812"/>
            <a:ext cx="1673745" cy="17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deMCU &amp; KY-015 temperature sensor – PI and more">
            <a:extLst>
              <a:ext uri="{FF2B5EF4-FFF2-40B4-BE49-F238E27FC236}">
                <a16:creationId xmlns:a16="http://schemas.microsoft.com/office/drawing/2014/main" id="{2B294A63-4AD8-CD8D-75E8-DC7E014D7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10" y="1297579"/>
            <a:ext cx="1556117" cy="18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5pcs GY-30 3-5V 0-65535 Lux BH1750FVI Digital Light Intensity Sensor Module  for Arduino -">
            <a:extLst>
              <a:ext uri="{FF2B5EF4-FFF2-40B4-BE49-F238E27FC236}">
                <a16:creationId xmlns:a16="http://schemas.microsoft.com/office/drawing/2014/main" id="{9F177C4F-5543-5253-6DC1-F20B8CE22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4" t="24870" r="11392" b="21847"/>
          <a:stretch/>
        </p:blipFill>
        <p:spPr bwMode="auto">
          <a:xfrm rot="16200000">
            <a:off x="1683221" y="1618686"/>
            <a:ext cx="2302307" cy="119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5V 4-Phase Stepper Motor +ULN2003 Driver Board – RoboticsDNA">
            <a:extLst>
              <a:ext uri="{FF2B5EF4-FFF2-40B4-BE49-F238E27FC236}">
                <a16:creationId xmlns:a16="http://schemas.microsoft.com/office/drawing/2014/main" id="{19489A9D-F1BA-34F0-D9BD-305EC9E48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8" t="14428" r="6854" b="10952"/>
          <a:stretch/>
        </p:blipFill>
        <p:spPr bwMode="auto">
          <a:xfrm>
            <a:off x="3757025" y="1297579"/>
            <a:ext cx="1673747" cy="163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alf-size Breadboard - Elmwood Electronics">
            <a:extLst>
              <a:ext uri="{FF2B5EF4-FFF2-40B4-BE49-F238E27FC236}">
                <a16:creationId xmlns:a16="http://schemas.microsoft.com/office/drawing/2014/main" id="{3191ADA2-4051-D501-FF6B-DBB9F7EFC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91359" y="1454582"/>
            <a:ext cx="2036534" cy="15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 is a Light-Emitting Diode (LED)?">
            <a:extLst>
              <a:ext uri="{FF2B5EF4-FFF2-40B4-BE49-F238E27FC236}">
                <a16:creationId xmlns:a16="http://schemas.microsoft.com/office/drawing/2014/main" id="{D06246F3-1AD3-E7B1-0CE0-461D3E86B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7" t="11255" r="22645"/>
          <a:stretch/>
        </p:blipFill>
        <p:spPr bwMode="auto">
          <a:xfrm>
            <a:off x="7209174" y="1262988"/>
            <a:ext cx="1610537" cy="195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aspberry Pi | NC State University Libraries">
            <a:extLst>
              <a:ext uri="{FF2B5EF4-FFF2-40B4-BE49-F238E27FC236}">
                <a16:creationId xmlns:a16="http://schemas.microsoft.com/office/drawing/2014/main" id="{C1F0D2F9-84D6-4DF4-3117-0C5388E73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3856" b="5402"/>
          <a:stretch/>
        </p:blipFill>
        <p:spPr bwMode="auto">
          <a:xfrm rot="5400000">
            <a:off x="-18090" y="4124661"/>
            <a:ext cx="2229676" cy="141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1/2W 1K Ohm Metal Film Resistors 0.5W 1% Tolerances 5 Color Bands 100 Pcs |  Walmart Canada">
            <a:extLst>
              <a:ext uri="{FF2B5EF4-FFF2-40B4-BE49-F238E27FC236}">
                <a16:creationId xmlns:a16="http://schemas.microsoft.com/office/drawing/2014/main" id="{93655EA9-3293-0774-38D8-42898E5C2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r="9104" b="5911"/>
          <a:stretch/>
        </p:blipFill>
        <p:spPr bwMode="auto">
          <a:xfrm>
            <a:off x="3713231" y="3854236"/>
            <a:ext cx="1673745" cy="19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What Are Jumper Wires: Colour, Types and Uses | Wiltronics">
            <a:extLst>
              <a:ext uri="{FF2B5EF4-FFF2-40B4-BE49-F238E27FC236}">
                <a16:creationId xmlns:a16="http://schemas.microsoft.com/office/drawing/2014/main" id="{57EE0201-FEDA-1E6C-8A02-F4F923F7B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/>
          <a:stretch/>
        </p:blipFill>
        <p:spPr bwMode="auto">
          <a:xfrm rot="16200000">
            <a:off x="7005941" y="4009316"/>
            <a:ext cx="2036538" cy="15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25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14B2-56DF-8EAA-6DC8-F3A1E177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Software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44C5-CB59-3768-D594-5F2E1668B6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93E75-8BAF-E2FC-0A78-F706A353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798A836-21DF-0C9D-AECB-9B13943A7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59568"/>
              </p:ext>
            </p:extLst>
          </p:nvPr>
        </p:nvGraphicFramePr>
        <p:xfrm>
          <a:off x="181475" y="1428748"/>
          <a:ext cx="8781050" cy="41668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0525">
                  <a:extLst>
                    <a:ext uri="{9D8B030D-6E8A-4147-A177-3AD203B41FA5}">
                      <a16:colId xmlns:a16="http://schemas.microsoft.com/office/drawing/2014/main" val="3431277896"/>
                    </a:ext>
                  </a:extLst>
                </a:gridCol>
                <a:gridCol w="4390525">
                  <a:extLst>
                    <a:ext uri="{9D8B030D-6E8A-4147-A177-3AD203B41FA5}">
                      <a16:colId xmlns:a16="http://schemas.microsoft.com/office/drawing/2014/main" val="3825614999"/>
                    </a:ext>
                  </a:extLst>
                </a:gridCol>
              </a:tblGrid>
              <a:tr h="416683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ThingsBoard</a:t>
                      </a:r>
                      <a:r>
                        <a:rPr lang="en-US" sz="1400" b="1" dirty="0"/>
                        <a:t> IOT Cloud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Raspberry PI 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667829"/>
                  </a:ext>
                </a:extLst>
              </a:tr>
            </a:tbl>
          </a:graphicData>
        </a:graphic>
      </p:graphicFrame>
      <p:pic>
        <p:nvPicPr>
          <p:cNvPr id="2050" name="Picture 2" descr="Editing Monitoring with ThingsBoard IoT Platform - Teltonika Networks Wiki">
            <a:extLst>
              <a:ext uri="{FF2B5EF4-FFF2-40B4-BE49-F238E27FC236}">
                <a16:creationId xmlns:a16="http://schemas.microsoft.com/office/drawing/2014/main" id="{02AA6D2C-0855-EA07-7034-690B29B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54" b="89303"/>
          <a:stretch/>
        </p:blipFill>
        <p:spPr bwMode="auto">
          <a:xfrm>
            <a:off x="200894" y="2850336"/>
            <a:ext cx="4275572" cy="115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Best Raspberry Pi OS for Everyday Computing - Hongkiat">
            <a:extLst>
              <a:ext uri="{FF2B5EF4-FFF2-40B4-BE49-F238E27FC236}">
                <a16:creationId xmlns:a16="http://schemas.microsoft.com/office/drawing/2014/main" id="{2D852AD5-EDFC-4DF9-4DA0-4B74EA51D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0" t="7929" r="29120" b="6701"/>
          <a:stretch/>
        </p:blipFill>
        <p:spPr bwMode="auto">
          <a:xfrm>
            <a:off x="5386937" y="1969554"/>
            <a:ext cx="2869959" cy="336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53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7951-9409-DAE1-982B-CDD1BEA5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2404927"/>
            <a:ext cx="2637007" cy="1162051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Hardware Setup </a:t>
            </a:r>
            <a:br>
              <a:rPr lang="en-US" b="1" dirty="0"/>
            </a:br>
            <a:br>
              <a:rPr lang="en-US" sz="1900" b="1" dirty="0"/>
            </a:br>
            <a:r>
              <a:rPr lang="en-US" sz="1400" b="1" dirty="0"/>
              <a:t>(Circuit Schematic Diagram)</a:t>
            </a:r>
          </a:p>
        </p:txBody>
      </p:sp>
      <p:pic>
        <p:nvPicPr>
          <p:cNvPr id="6" name="Picture 5" descr="A picture containing circuit&#10;&#10;Description automatically generated with medium confidence">
            <a:extLst>
              <a:ext uri="{FF2B5EF4-FFF2-40B4-BE49-F238E27FC236}">
                <a16:creationId xmlns:a16="http://schemas.microsoft.com/office/drawing/2014/main" id="{CA24D811-1656-FA0C-EA02-D1D59775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072" y="146356"/>
            <a:ext cx="5535085" cy="603279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B8288-E5E8-BFEB-A4DE-56836C15DF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1" y="6346518"/>
            <a:ext cx="4795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4E880-105A-5EC6-06D9-1BB68FA3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9" y="6346519"/>
            <a:ext cx="19587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June 14,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7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FAC8-6B40-1B2A-DCFE-5AA967A2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37" y="2266949"/>
            <a:ext cx="2376054" cy="1162051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/>
              <a:t>Pin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B6114-390C-8032-4B77-FBB6F89734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1" y="6346518"/>
            <a:ext cx="4795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6F214-9396-FA86-2BEA-1F76BF8C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9" y="6346519"/>
            <a:ext cx="19587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June 14, 2023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8404B1-643D-3B69-7656-3685A43F0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69807"/>
              </p:ext>
            </p:extLst>
          </p:nvPr>
        </p:nvGraphicFramePr>
        <p:xfrm>
          <a:off x="3229878" y="435969"/>
          <a:ext cx="5861590" cy="5091374"/>
        </p:xfrm>
        <a:graphic>
          <a:graphicData uri="http://schemas.openxmlformats.org/drawingml/2006/table">
            <a:tbl>
              <a:tblPr/>
              <a:tblGrid>
                <a:gridCol w="2316676">
                  <a:extLst>
                    <a:ext uri="{9D8B030D-6E8A-4147-A177-3AD203B41FA5}">
                      <a16:colId xmlns:a16="http://schemas.microsoft.com/office/drawing/2014/main" val="1359613290"/>
                    </a:ext>
                  </a:extLst>
                </a:gridCol>
                <a:gridCol w="2276734">
                  <a:extLst>
                    <a:ext uri="{9D8B030D-6E8A-4147-A177-3AD203B41FA5}">
                      <a16:colId xmlns:a16="http://schemas.microsoft.com/office/drawing/2014/main" val="3952117709"/>
                    </a:ext>
                  </a:extLst>
                </a:gridCol>
                <a:gridCol w="1268180">
                  <a:extLst>
                    <a:ext uri="{9D8B030D-6E8A-4147-A177-3AD203B41FA5}">
                      <a16:colId xmlns:a16="http://schemas.microsoft.com/office/drawing/2014/main" val="332758189"/>
                    </a:ext>
                  </a:extLst>
                </a:gridCol>
              </a:tblGrid>
              <a:tr h="23142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 Configuration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49901"/>
                  </a:ext>
                </a:extLst>
              </a:tr>
              <a:tr h="23142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Connections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Rpi Pins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14431"/>
                  </a:ext>
                </a:extLst>
              </a:tr>
              <a:tr h="21696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DHT 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3.3V Pin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512633"/>
                  </a:ext>
                </a:extLst>
              </a:tr>
              <a:tr h="216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GPIO 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943337"/>
                  </a:ext>
                </a:extLst>
              </a:tr>
              <a:tr h="2314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 Pin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26884"/>
                  </a:ext>
                </a:extLst>
              </a:tr>
              <a:tr h="21696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GY-30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3.3V Pin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225483"/>
                  </a:ext>
                </a:extLst>
              </a:tr>
              <a:tr h="216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SCL Pin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557145"/>
                  </a:ext>
                </a:extLst>
              </a:tr>
              <a:tr h="216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SDA Pin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73467"/>
                  </a:ext>
                </a:extLst>
              </a:tr>
              <a:tr h="216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3.3V Pin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20688"/>
                  </a:ext>
                </a:extLst>
              </a:tr>
              <a:tr h="2314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 Pin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35969"/>
                  </a:ext>
                </a:extLst>
              </a:tr>
              <a:tr h="2169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Anode(Longer Leg)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GPIO 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9464"/>
                  </a:ext>
                </a:extLst>
              </a:tr>
              <a:tr h="2314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Cathode(Smaller Leg)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 Pin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109534"/>
                  </a:ext>
                </a:extLst>
              </a:tr>
              <a:tr h="21696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ULN2003 Stepper Motor Driver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GPIO 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633609"/>
                  </a:ext>
                </a:extLst>
              </a:tr>
              <a:tr h="216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GPIO 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760416"/>
                  </a:ext>
                </a:extLst>
              </a:tr>
              <a:tr h="216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GPIO 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518852"/>
                  </a:ext>
                </a:extLst>
              </a:tr>
              <a:tr h="216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GPIO 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66695"/>
                  </a:ext>
                </a:extLst>
              </a:tr>
              <a:tr h="216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Negative Pin(Ext PS)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 Pin of HW 131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463508"/>
                  </a:ext>
                </a:extLst>
              </a:tr>
              <a:tr h="2314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Positive Pin(Ext PS)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 Pin of HW 131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178557"/>
                  </a:ext>
                </a:extLst>
              </a:tr>
              <a:tr h="21696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Stepper Motor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Coil 2(Pink)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45734"/>
                  </a:ext>
                </a:extLst>
              </a:tr>
              <a:tr h="216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Coil 4(Blue)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607230"/>
                  </a:ext>
                </a:extLst>
              </a:tr>
              <a:tr h="216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V(Red)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649643"/>
                  </a:ext>
                </a:extLst>
              </a:tr>
              <a:tr h="2169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Coil 3(Yellow)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964791"/>
                  </a:ext>
                </a:extLst>
              </a:tr>
              <a:tr h="2314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Coil 1(Orange)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146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1148-0BE8-4313-A628-874B8BAE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System Operation 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D1E9A-228F-869E-C51F-7BF5B52D1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AB6EF-476F-5813-441B-E0450B6B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June 14, 2023</a:t>
            </a:fld>
            <a:endParaRPr lang="en-US" dirty="0"/>
          </a:p>
        </p:txBody>
      </p:sp>
      <p:pic>
        <p:nvPicPr>
          <p:cNvPr id="7" name="Picture 6" descr="A picture containing screenshot, diagram, colorfulness&#10;&#10;Description automatically generated">
            <a:extLst>
              <a:ext uri="{FF2B5EF4-FFF2-40B4-BE49-F238E27FC236}">
                <a16:creationId xmlns:a16="http://schemas.microsoft.com/office/drawing/2014/main" id="{E7931518-E88B-83B7-3329-6B3657C0D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1" t="4852" r="3970" b="5478"/>
          <a:stretch/>
        </p:blipFill>
        <p:spPr>
          <a:xfrm>
            <a:off x="0" y="786506"/>
            <a:ext cx="9144000" cy="528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0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1148-0BE8-4313-A628-874B8BAEB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4" y="1"/>
            <a:ext cx="8781051" cy="655383"/>
          </a:xfrm>
        </p:spPr>
        <p:txBody>
          <a:bodyPr vert="horz" lIns="91440" tIns="45720" rIns="91440" bIns="0" rtlCol="0" anchor="b" anchorCtr="0">
            <a:normAutofit/>
          </a:bodyPr>
          <a:lstStyle/>
          <a:p>
            <a:r>
              <a:rPr lang="en-US" b="1" i="0" kern="1200" dirty="0" err="1">
                <a:latin typeface="Arial" charset="0"/>
                <a:ea typeface="+mj-ea"/>
                <a:cs typeface="+mj-cs"/>
              </a:rPr>
              <a:t>ThingsBoard</a:t>
            </a:r>
            <a:r>
              <a:rPr lang="en-US" b="1" i="0" kern="1200" dirty="0">
                <a:latin typeface="Arial" charset="0"/>
                <a:ea typeface="+mj-ea"/>
                <a:cs typeface="+mj-cs"/>
              </a:rPr>
              <a:t> Cloud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6A591-15EA-5493-754E-27398E84F9D1}"/>
              </a:ext>
            </a:extLst>
          </p:cNvPr>
          <p:cNvSpPr txBox="1"/>
          <p:nvPr/>
        </p:nvSpPr>
        <p:spPr>
          <a:xfrm>
            <a:off x="201613" y="658947"/>
            <a:ext cx="8780462" cy="753256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defTabSz="457189">
              <a:lnSpc>
                <a:spcPct val="112000"/>
              </a:lnSpc>
              <a:spcAft>
                <a:spcPts val="800"/>
              </a:spcAft>
              <a:buClr>
                <a:srgbClr val="7C0040"/>
              </a:buClr>
            </a:pPr>
            <a:r>
              <a:rPr lang="en-US" sz="2000" b="0" i="0" kern="1200" dirty="0">
                <a:latin typeface="Arial" charset="0"/>
                <a:ea typeface="+mn-ea"/>
                <a:cs typeface="+mn-cs"/>
              </a:rPr>
              <a:t>Dashboards created on the </a:t>
            </a:r>
            <a:r>
              <a:rPr lang="en-US" sz="2000" dirty="0" err="1">
                <a:latin typeface="Arial" charset="0"/>
              </a:rPr>
              <a:t>T</a:t>
            </a:r>
            <a:r>
              <a:rPr lang="en-US" sz="2000" b="0" i="0" kern="1200" dirty="0" err="1">
                <a:latin typeface="Arial" charset="0"/>
                <a:ea typeface="+mn-ea"/>
                <a:cs typeface="+mn-cs"/>
              </a:rPr>
              <a:t>hingsBoard</a:t>
            </a:r>
            <a:r>
              <a:rPr lang="en-US" sz="2000" b="0" i="0" kern="1200" dirty="0">
                <a:latin typeface="Arial" charset="0"/>
                <a:ea typeface="+mn-ea"/>
                <a:cs typeface="+mn-cs"/>
              </a:rPr>
              <a:t> </a:t>
            </a:r>
            <a:r>
              <a:rPr lang="en-US" sz="2000" dirty="0">
                <a:latin typeface="Arial" charset="0"/>
              </a:rPr>
              <a:t>C</a:t>
            </a:r>
            <a:r>
              <a:rPr lang="en-US" sz="2000" b="0" i="0" kern="1200" dirty="0">
                <a:latin typeface="Arial" charset="0"/>
                <a:ea typeface="+mn-ea"/>
                <a:cs typeface="+mn-cs"/>
              </a:rPr>
              <a:t>loud </a:t>
            </a:r>
            <a:r>
              <a:rPr lang="en-US" sz="2000" dirty="0">
                <a:latin typeface="Arial" charset="0"/>
              </a:rPr>
              <a:t>P</a:t>
            </a:r>
            <a:r>
              <a:rPr lang="en-US" sz="2000" b="0" i="0" kern="1200" dirty="0">
                <a:latin typeface="Arial" charset="0"/>
                <a:ea typeface="+mn-ea"/>
                <a:cs typeface="+mn-cs"/>
              </a:rPr>
              <a:t>latform</a:t>
            </a:r>
            <a:r>
              <a:rPr lang="en-US" sz="2000" dirty="0">
                <a:latin typeface="Arial" charset="0"/>
              </a:rPr>
              <a:t>:</a:t>
            </a:r>
            <a:endParaRPr lang="en-US" sz="2000" b="0" i="0" kern="1200" dirty="0"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65269E-F841-AA44-CD0C-3C9337A7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" y="1333642"/>
            <a:ext cx="8964101" cy="419071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D1E9A-228F-869E-C51F-7BF5B52D1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1" y="6346518"/>
            <a:ext cx="479525" cy="365125"/>
          </a:xfrm>
        </p:spPr>
        <p:txBody>
          <a:bodyPr tIns="46800" rIns="0" anchor="ctr" anchorCtr="0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AB6EF-476F-5813-441B-E0450B6B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9" y="6346519"/>
            <a:ext cx="1958715" cy="36512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June 14,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7000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24791</TotalTime>
  <Words>509</Words>
  <Application>Microsoft Macintosh PowerPoint</Application>
  <PresentationFormat>On-screen Show (4:3)</PresentationFormat>
  <Paragraphs>142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Courier New</vt:lpstr>
      <vt:lpstr>McMaster Brighter World Theme</vt:lpstr>
      <vt:lpstr>SEP 769: Cyber Physical Systems</vt:lpstr>
      <vt:lpstr>Overview</vt:lpstr>
      <vt:lpstr>Home Automation System</vt:lpstr>
      <vt:lpstr>Hardware Requirements</vt:lpstr>
      <vt:lpstr>Software Requirements</vt:lpstr>
      <vt:lpstr>Hardware Setup   (Circuit Schematic Diagram)</vt:lpstr>
      <vt:lpstr>Pin Connections</vt:lpstr>
      <vt:lpstr>System Operation Flowchart</vt:lpstr>
      <vt:lpstr>ThingsBoard Cloud Analysis</vt:lpstr>
      <vt:lpstr>Temperature Dashboard:</vt:lpstr>
      <vt:lpstr>Light Intensity Dashboard:</vt:lpstr>
      <vt:lpstr>Humidity Dashboard:</vt:lpstr>
      <vt:lpstr>Future Scope</vt:lpstr>
      <vt:lpstr>References</vt:lpstr>
      <vt:lpstr>Thank You! </vt:lpstr>
    </vt:vector>
  </TitlesOfParts>
  <Company>Ariad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Iwona Sowinski</dc:creator>
  <cp:lastModifiedBy>DEEYA TANGRI</cp:lastModifiedBy>
  <cp:revision>187</cp:revision>
  <cp:lastPrinted>2017-06-06T20:04:49Z</cp:lastPrinted>
  <dcterms:created xsi:type="dcterms:W3CDTF">2017-04-21T15:41:45Z</dcterms:created>
  <dcterms:modified xsi:type="dcterms:W3CDTF">2023-06-15T04:21:36Z</dcterms:modified>
</cp:coreProperties>
</file>